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1" r:id="rId2"/>
    <p:sldId id="263" r:id="rId3"/>
    <p:sldId id="264" r:id="rId4"/>
    <p:sldId id="265" r:id="rId5"/>
    <p:sldId id="271" r:id="rId6"/>
    <p:sldId id="266" r:id="rId7"/>
    <p:sldId id="268" r:id="rId8"/>
    <p:sldId id="262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5053"/>
    <a:srgbClr val="86A6B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4" d="100"/>
          <a:sy n="84" d="100"/>
        </p:scale>
        <p:origin x="53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192BC2-FFEB-4358-BAAA-962631D8B732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E9E466-CC6A-49BF-BFA5-4C1093EE530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0742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2349676" y="6356350"/>
            <a:ext cx="1231723" cy="365125"/>
          </a:xfrm>
        </p:spPr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771525" cy="365125"/>
          </a:xfrm>
        </p:spPr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50CE973-5E27-47A8-AE81-C946D453ED1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202" y="5757861"/>
            <a:ext cx="1593273" cy="863853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119BD009-0D7A-4C20-A4C3-21C50CDE822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3062" y="5920640"/>
            <a:ext cx="2401242" cy="871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782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5308D9BC-AB55-4723-A2ED-C7ECCCCAA9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71525"/>
            <a:ext cx="10515600" cy="919163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711215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838199"/>
            <a:ext cx="2628900" cy="5338764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838199"/>
            <a:ext cx="7734300" cy="5338763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1450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64D5062F-24C5-4D0D-9B69-448B40F12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71525"/>
            <a:ext cx="10515600" cy="919163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886675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5667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771525"/>
            <a:ext cx="10515600" cy="919163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2086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D53CB1F1-DBA0-4610-B080-C3095E04F3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71525"/>
            <a:ext cx="10515600" cy="919163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304300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ABDEA2E2-6395-484A-B7A7-C09EB5B48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71525"/>
            <a:ext cx="10515600" cy="919163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738914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  <p:pic>
        <p:nvPicPr>
          <p:cNvPr id="5" name="Grafik 4" descr="Logo von LArS.nrw: Roter Schriftzug">
            <a:extLst>
              <a:ext uri="{FF2B5EF4-FFF2-40B4-BE49-F238E27FC236}">
                <a16:creationId xmlns:a16="http://schemas.microsoft.com/office/drawing/2014/main" id="{DDE7768B-DEE0-4EA2-9F05-87F59EF18313}"/>
              </a:ext>
              <a:ext uri="{C183D7F6-B498-43B3-948B-1728B52AA6E4}">
                <adec:decorative xmlns:adec="http://schemas.microsoft.com/office/drawing/2017/decorative" xmlns="" val="0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8434" y="19174"/>
            <a:ext cx="1198245" cy="5035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83279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752474"/>
            <a:ext cx="3932237" cy="1304925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0683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1F15DB92-85BB-4365-9E19-8ABC43C50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752474"/>
            <a:ext cx="3932237" cy="1304925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683284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771525"/>
            <a:ext cx="10515600" cy="9191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D50FB6CE-785A-40D6-BFAE-3380B157A22E}"/>
              </a:ext>
            </a:extLst>
          </p:cNvPr>
          <p:cNvSpPr/>
          <p:nvPr userDrawn="1"/>
        </p:nvSpPr>
        <p:spPr>
          <a:xfrm>
            <a:off x="0" y="-40775"/>
            <a:ext cx="12192000" cy="62345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1" name="Grafik 10" descr="Logo von LArS.nrw: Roter Schriftzug">
            <a:extLst>
              <a:ext uri="{FF2B5EF4-FFF2-40B4-BE49-F238E27FC236}">
                <a16:creationId xmlns:a16="http://schemas.microsoft.com/office/drawing/2014/main" id="{7DAFC7D2-5B54-4899-8F0D-4226F691E44C}"/>
              </a:ext>
              <a:ext uri="{C183D7F6-B498-43B3-948B-1728B52AA6E4}">
                <adec:decorative xmlns:adec="http://schemas.microsoft.com/office/drawing/2017/decorative" xmlns="" val="0"/>
              </a:ext>
            </a:extLst>
          </p:cNvPr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0192" y="19174"/>
            <a:ext cx="1198245" cy="5035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88294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BDCEFE-9DE7-4234-928E-89D6657B08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lvl="0"/>
            <a:r>
              <a:rPr lang="de-DE" sz="8800" dirty="0">
                <a:solidFill>
                  <a:srgbClr val="44546A">
                    <a:lumMod val="50000"/>
                  </a:srgbClr>
                </a:solidFill>
                <a:latin typeface="Arial" panose="020B0604020202020204" pitchFamily="34" charset="0"/>
              </a:rPr>
              <a:t/>
            </a:r>
            <a:br>
              <a:rPr lang="de-DE" sz="8800" dirty="0">
                <a:solidFill>
                  <a:srgbClr val="44546A">
                    <a:lumMod val="50000"/>
                  </a:srgbClr>
                </a:solidFill>
                <a:latin typeface="Arial" panose="020B0604020202020204" pitchFamily="34" charset="0"/>
              </a:rPr>
            </a:br>
            <a:r>
              <a:rPr lang="de-DE" dirty="0" err="1"/>
              <a:t>LArS</a:t>
            </a:r>
            <a:r>
              <a:rPr lang="de-DE" b="1" dirty="0"/>
              <a:t>: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DE091A0-4285-42C0-9778-8710322FBB8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Lernen mit Animationsfilmen realer Szenen sozialwissenschaftlicher</a:t>
            </a:r>
            <a:br>
              <a:rPr lang="de-DE" dirty="0"/>
            </a:br>
            <a:r>
              <a:rPr lang="de-DE" dirty="0"/>
              <a:t>Unterrichtsfächer: ein digitales Lehr-/Lernangebot zur</a:t>
            </a:r>
            <a:br>
              <a:rPr lang="de-DE" dirty="0"/>
            </a:br>
            <a:r>
              <a:rPr lang="de-DE" dirty="0"/>
              <a:t>Professionalisierung angehender Lehrkräfte</a:t>
            </a:r>
          </a:p>
        </p:txBody>
      </p:sp>
    </p:spTree>
    <p:extLst>
      <p:ext uri="{BB962C8B-B14F-4D97-AF65-F5344CB8AC3E}">
        <p14:creationId xmlns:p14="http://schemas.microsoft.com/office/powerpoint/2010/main" val="3616567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2488A2-89EC-49AE-82A8-666F24FAD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81050"/>
            <a:ext cx="10515600" cy="909638"/>
          </a:xfrm>
        </p:spPr>
        <p:txBody>
          <a:bodyPr>
            <a:normAutofit fontScale="90000"/>
          </a:bodyPr>
          <a:lstStyle/>
          <a:p>
            <a:r>
              <a:rPr lang="de-DE" dirty="0"/>
              <a:t>Modulteil B3: Schüler*</a:t>
            </a:r>
            <a:r>
              <a:rPr lang="de-DE" dirty="0" err="1"/>
              <a:t>innenvorstellungen</a:t>
            </a:r>
            <a:r>
              <a:rPr lang="de-DE" dirty="0"/>
              <a:t> und Lernschwierigkeiten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C72ED1E-D272-40EE-B6B0-202C234E02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>
                <a:solidFill>
                  <a:srgbClr val="DB5053"/>
                </a:solidFill>
              </a:rPr>
              <a:t>Aufgabe 1 – Beobachtungsaufgabe</a:t>
            </a:r>
          </a:p>
          <a:p>
            <a:pPr marL="0" indent="0">
              <a:buNone/>
            </a:pPr>
            <a:r>
              <a:rPr lang="de-DE" b="1" dirty="0"/>
              <a:t>Identifizieren</a:t>
            </a:r>
            <a:r>
              <a:rPr lang="de-DE" dirty="0"/>
              <a:t> Sie, welche Argumente die Schüler*innen für oder gegen die Einführung eines gesetzlichen Mindestlohns anführen. </a:t>
            </a:r>
          </a:p>
          <a:p>
            <a:pPr marL="0" indent="0">
              <a:buNone/>
            </a:pPr>
            <a:r>
              <a:rPr lang="de-DE" dirty="0"/>
              <a:t>Notieren Sie die Argumente in Stichpunkten und ordnen Sie diese der Pro- oder Kontra-Seite zu.</a:t>
            </a:r>
            <a:endParaRPr lang="de-DE" i="1" dirty="0"/>
          </a:p>
        </p:txBody>
      </p:sp>
    </p:spTree>
    <p:extLst>
      <p:ext uri="{BB962C8B-B14F-4D97-AF65-F5344CB8AC3E}">
        <p14:creationId xmlns:p14="http://schemas.microsoft.com/office/powerpoint/2010/main" val="806931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2488A2-89EC-49AE-82A8-666F24FAD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81050"/>
            <a:ext cx="10515600" cy="909638"/>
          </a:xfrm>
        </p:spPr>
        <p:txBody>
          <a:bodyPr>
            <a:normAutofit fontScale="90000"/>
          </a:bodyPr>
          <a:lstStyle/>
          <a:p>
            <a:r>
              <a:rPr lang="de-DE" dirty="0"/>
              <a:t>Modulteil B3: Schüler*</a:t>
            </a:r>
            <a:r>
              <a:rPr lang="de-DE" dirty="0" err="1"/>
              <a:t>innenvorstellungen</a:t>
            </a:r>
            <a:r>
              <a:rPr lang="de-DE" dirty="0"/>
              <a:t> und Lernschwierigkeiten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C72ED1E-D272-40EE-B6B0-202C234E02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6710082" cy="4605057"/>
          </a:xfrm>
        </p:spPr>
        <p:txBody>
          <a:bodyPr/>
          <a:lstStyle/>
          <a:p>
            <a:pPr marL="0" indent="0">
              <a:buNone/>
            </a:pPr>
            <a:r>
              <a:rPr lang="de-DE" b="1" dirty="0">
                <a:solidFill>
                  <a:srgbClr val="DB5053"/>
                </a:solidFill>
              </a:rPr>
              <a:t>Aufgabe 2 – Analyseaufgabe</a:t>
            </a:r>
          </a:p>
          <a:p>
            <a:pPr marL="0" indent="0">
              <a:buNone/>
            </a:pPr>
            <a:r>
              <a:rPr lang="de-DE" b="1" dirty="0"/>
              <a:t>Analysieren</a:t>
            </a:r>
            <a:r>
              <a:rPr lang="de-DE" dirty="0"/>
              <a:t> Sie die einzelnen Argumente von Robin (ab 00:40), Jan (ab 03:20) und Lisa (ab 04:25) hinsichtlich zugrundeliegender Fach- und Fehlkonzepte (</a:t>
            </a:r>
            <a:r>
              <a:rPr lang="de-DE" dirty="0" err="1"/>
              <a:t>Weißeno</a:t>
            </a:r>
            <a:r>
              <a:rPr lang="de-DE" dirty="0"/>
              <a:t> et al., 2010). </a:t>
            </a:r>
          </a:p>
          <a:p>
            <a:pPr marL="0" indent="0">
              <a:buNone/>
            </a:pPr>
            <a:r>
              <a:rPr lang="de-DE" dirty="0"/>
              <a:t>Halten Sie Ihre Ergebnisse in ganzen Sätzen fest.</a:t>
            </a:r>
            <a:endParaRPr lang="de-DE" i="1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7B65909B-556D-E7ED-BE12-5A679A44886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0F2F1"/>
              </a:clrFrom>
              <a:clrTo>
                <a:srgbClr val="F0F2F1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59733" y="1745856"/>
            <a:ext cx="2160000" cy="22681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Grafik 5" descr="Ein Bild, das Text, Vektorgrafiken enthält.&#10;&#10;Automatisch generierte Beschreibung">
            <a:extLst>
              <a:ext uri="{FF2B5EF4-FFF2-40B4-BE49-F238E27FC236}">
                <a16:creationId xmlns:a16="http://schemas.microsoft.com/office/drawing/2014/main" id="{9FBC7D6F-6975-5E90-D03F-230E9C187FE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1F0F2"/>
              </a:clrFrom>
              <a:clrTo>
                <a:srgbClr val="F1F0F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46918" y="4138259"/>
            <a:ext cx="2160000" cy="24249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Grafik 8" descr="Ein Bild, das Text, Spielzeug, Puppe enthält.&#10;&#10;Automatisch generierte Beschreibung">
            <a:extLst>
              <a:ext uri="{FF2B5EF4-FFF2-40B4-BE49-F238E27FC236}">
                <a16:creationId xmlns:a16="http://schemas.microsoft.com/office/drawing/2014/main" id="{996BD1B5-D9EB-3FB0-D058-C8BD1D14D7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6918" y="1596939"/>
            <a:ext cx="1907442" cy="24831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87048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2488A2-89EC-49AE-82A8-666F24FAD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81050"/>
            <a:ext cx="10515600" cy="909638"/>
          </a:xfrm>
        </p:spPr>
        <p:txBody>
          <a:bodyPr>
            <a:normAutofit fontScale="90000"/>
          </a:bodyPr>
          <a:lstStyle/>
          <a:p>
            <a:r>
              <a:rPr lang="de-DE" dirty="0"/>
              <a:t>Modulteil B3: Schüler*</a:t>
            </a:r>
            <a:r>
              <a:rPr lang="de-DE" dirty="0" err="1"/>
              <a:t>innenvorstellungen</a:t>
            </a:r>
            <a:r>
              <a:rPr lang="de-DE" dirty="0"/>
              <a:t> und Lernschwierigkeiten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C72ED1E-D272-40EE-B6B0-202C234E02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de-DE" b="1" dirty="0">
                <a:solidFill>
                  <a:srgbClr val="DB5053"/>
                </a:solidFill>
              </a:rPr>
              <a:t>Aufgabe 3 – Analyseaufgabe</a:t>
            </a:r>
          </a:p>
          <a:p>
            <a:pPr marL="0" indent="0">
              <a:buNone/>
            </a:pPr>
            <a:r>
              <a:rPr lang="de-DE" b="1" dirty="0"/>
              <a:t>Analysieren</a:t>
            </a:r>
            <a:r>
              <a:rPr lang="de-DE" dirty="0"/>
              <a:t> Sie, welche Auswirkungen die Fach- und Fehlkonzepte der Schüler*innen auf ihre gefällten Urteile zur Entscheidungsfrage, ob ein gesetzlicher Mindestlohn eingeführt werden sollte, haben.</a:t>
            </a:r>
          </a:p>
          <a:p>
            <a:pPr marL="0" indent="0">
              <a:buNone/>
            </a:pPr>
            <a:r>
              <a:rPr lang="de-DE" dirty="0"/>
              <a:t>Halten Sie Ihre Ergebnisse in ganzen Sätzen fest.</a:t>
            </a:r>
          </a:p>
        </p:txBody>
      </p:sp>
    </p:spTree>
    <p:extLst>
      <p:ext uri="{BB962C8B-B14F-4D97-AF65-F5344CB8AC3E}">
        <p14:creationId xmlns:p14="http://schemas.microsoft.com/office/powerpoint/2010/main" val="908293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2488A2-89EC-49AE-82A8-666F24FAD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81050"/>
            <a:ext cx="10515600" cy="909638"/>
          </a:xfrm>
        </p:spPr>
        <p:txBody>
          <a:bodyPr>
            <a:normAutofit fontScale="90000"/>
          </a:bodyPr>
          <a:lstStyle/>
          <a:p>
            <a:r>
              <a:rPr lang="de-DE" dirty="0"/>
              <a:t>Modulteil B3: Schüler*</a:t>
            </a:r>
            <a:r>
              <a:rPr lang="de-DE" dirty="0" err="1"/>
              <a:t>innenvorstellungen</a:t>
            </a:r>
            <a:r>
              <a:rPr lang="de-DE" dirty="0"/>
              <a:t> und Lernschwierigkeiten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C72ED1E-D272-40EE-B6B0-202C234E02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b="1" dirty="0">
                <a:solidFill>
                  <a:srgbClr val="DB5053"/>
                </a:solidFill>
              </a:rPr>
              <a:t>Aufgabe 4 – Reflexions- und Entwicklungsaufgaben</a:t>
            </a:r>
          </a:p>
          <a:p>
            <a:pPr marL="0" indent="0">
              <a:buNone/>
            </a:pPr>
            <a:r>
              <a:rPr lang="de-DE" dirty="0"/>
              <a:t>Im Modell zur Politischen Urteilsfähigkeit postulieren Manzel &amp; </a:t>
            </a:r>
            <a:r>
              <a:rPr lang="de-DE" dirty="0" err="1"/>
              <a:t>Weißeno</a:t>
            </a:r>
            <a:r>
              <a:rPr lang="de-DE" dirty="0"/>
              <a:t> (2017, S. 71), dass Fachwissen die Basis für fachliche Argumente und somit auch die politische Urteilsfähigkeit sei.</a:t>
            </a:r>
          </a:p>
          <a:p>
            <a:pPr marL="0" indent="0">
              <a:buNone/>
            </a:pPr>
            <a:r>
              <a:rPr lang="de-DE" b="1" dirty="0"/>
              <a:t>Diskutieren und begründen</a:t>
            </a:r>
            <a:r>
              <a:rPr lang="de-DE" dirty="0"/>
              <a:t> Sie, welche Fachkonzepte in der Stunde unbedingt nötig wären, um ein Urteil über die Frage zum Mindestlohn zu fällen.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2580340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2488A2-89EC-49AE-82A8-666F24FAD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81050"/>
            <a:ext cx="10515600" cy="909638"/>
          </a:xfrm>
        </p:spPr>
        <p:txBody>
          <a:bodyPr>
            <a:normAutofit fontScale="90000"/>
          </a:bodyPr>
          <a:lstStyle/>
          <a:p>
            <a:r>
              <a:rPr lang="de-DE" dirty="0"/>
              <a:t>Modulteil B3: Schüler*</a:t>
            </a:r>
            <a:r>
              <a:rPr lang="de-DE" dirty="0" err="1"/>
              <a:t>innenvorstellungen</a:t>
            </a:r>
            <a:r>
              <a:rPr lang="de-DE" dirty="0"/>
              <a:t> und Lernschwierigkeiten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C72ED1E-D272-40EE-B6B0-202C234E02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71107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b="1" dirty="0">
                <a:solidFill>
                  <a:srgbClr val="DB5053"/>
                </a:solidFill>
              </a:rPr>
              <a:t>Aufgabe 5 – Reflexions- und Entwicklungsaufgaben</a:t>
            </a:r>
          </a:p>
          <a:p>
            <a:pPr marL="0" indent="0">
              <a:buNone/>
            </a:pPr>
            <a:r>
              <a:rPr lang="de-DE" b="1" dirty="0"/>
              <a:t>Recherchieren und reflektieren</a:t>
            </a:r>
            <a:r>
              <a:rPr lang="de-DE" dirty="0"/>
              <a:t> Sie Möglichkeiten der Lehrkraft, Fach- und Fehlkonzepte zu diagnostizieren und halten Sie Ihre Ergebnisse in Stichpunkten fest.</a:t>
            </a: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62646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2488A2-89EC-49AE-82A8-666F24FAD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81050"/>
            <a:ext cx="10515600" cy="909638"/>
          </a:xfrm>
        </p:spPr>
        <p:txBody>
          <a:bodyPr>
            <a:normAutofit fontScale="90000"/>
          </a:bodyPr>
          <a:lstStyle/>
          <a:p>
            <a:r>
              <a:rPr lang="de-DE" dirty="0"/>
              <a:t>Modulteil B3: Schüler*</a:t>
            </a:r>
            <a:r>
              <a:rPr lang="de-DE" dirty="0" err="1"/>
              <a:t>innenvorstellungen</a:t>
            </a:r>
            <a:r>
              <a:rPr lang="de-DE" dirty="0"/>
              <a:t> und Lernschwierigkeiten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C72ED1E-D272-40EE-B6B0-202C234E02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b="1" dirty="0">
                <a:solidFill>
                  <a:srgbClr val="DB5053"/>
                </a:solidFill>
              </a:rPr>
              <a:t>Aufgabe 6 – Nachbereitende Aufgabe</a:t>
            </a:r>
          </a:p>
          <a:p>
            <a:pPr marL="0" indent="0">
              <a:buNone/>
            </a:pPr>
            <a:r>
              <a:rPr lang="de-DE" b="1" dirty="0"/>
              <a:t>Reflektieren</a:t>
            </a:r>
            <a:r>
              <a:rPr lang="de-DE" dirty="0"/>
              <a:t> Sie, welche Konsequenzen sich aus dem Zusammenhang von Fachwissen und politischer Urteilsfähigkeit für die Planung und Durchführung Ihres eigenen </a:t>
            </a:r>
            <a:r>
              <a:rPr lang="de-DE"/>
              <a:t>Unterrichts ergeben.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17907192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26A518-2A2F-4A3A-A100-66146A855F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Kontaktinformationen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C43E05E-B9FE-40D4-A530-CEF3C82979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470275"/>
          </a:xfrm>
        </p:spPr>
        <p:txBody>
          <a:bodyPr>
            <a:normAutofit fontScale="4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de-DE" b="1" dirty="0">
                <a:latin typeface="+mj-lt"/>
              </a:rPr>
              <a:t>Konzept</a:t>
            </a:r>
            <a:r>
              <a:rPr lang="de-DE" dirty="0">
                <a:latin typeface="+mj-lt"/>
              </a:rPr>
              <a:t> 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dirty="0"/>
              <a:t>Konsortialführung und Koordination: </a:t>
            </a:r>
            <a:r>
              <a:rPr lang="de-DE" dirty="0" err="1"/>
              <a:t>JProf</a:t>
            </a:r>
            <a:r>
              <a:rPr lang="de-DE" dirty="0"/>
              <a:t>. Dr. Dorothee Gronostay, Technische Universität Dortmund. Projektleitung Standort Wuppertal: Vertr.-Prof. Dr. Katrin Hahn-Laudenberg, Bergische Universität Wuppertal. Projektleitung Standort Duisburg-Essen: Prof. Dr. Sabine Manzel, Universität Duisburg-Essen.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dirty="0"/>
              <a:t>Koordination: Dr. Jutta Teuwsen. Wissenschaftliche Mitarbeit: Simon Filler, Frederik Heyen, Marcus Kindlinger. Unterstützung und Beratung: AR Dr. Kerstin Westerfeld. Studentische und wissenschaftliche Hilfskräfte: Korcan Yeşil, Sophie Jakob-Elshoff, Katharina Militzer, Marc Moesch, Niklas Sieger.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dirty="0"/>
              <a:t>Produktion und Design der Animationsfilme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dirty="0"/>
              <a:t>Produktion: Niklas Hlawatsch. Design: Etienne Heinrich, Benjamin Zurek, Jonas Röck, Johanna Pfeffer. </a:t>
            </a:r>
          </a:p>
          <a:p>
            <a:pPr marL="0" indent="0">
              <a:lnSpc>
                <a:spcPct val="120000"/>
              </a:lnSpc>
              <a:buNone/>
            </a:pP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95389A0-7EEA-46DE-B1CA-8B6DA3BCA0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724150"/>
            <a:ext cx="5181600" cy="4133850"/>
          </a:xfrm>
        </p:spPr>
        <p:txBody>
          <a:bodyPr>
            <a:normAutofit fontScale="4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de-DE" dirty="0">
                <a:cs typeface="Arial" panose="020B0604020202020204" pitchFamily="34" charset="0"/>
              </a:rPr>
              <a:t>Lernen mit Animationsfilmen realer Szenen sozialwissenschaftlicher Unterrichtsfächer: ein digitales Lehr- und Lernangebot zur Professionalisierung angehender Lehrkräfte.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dirty="0">
                <a:cs typeface="Arial" panose="020B0604020202020204" pitchFamily="34" charset="0"/>
              </a:rPr>
              <a:t>Im Projekt </a:t>
            </a:r>
            <a:r>
              <a:rPr lang="de-DE" dirty="0" err="1">
                <a:cs typeface="Arial" panose="020B0604020202020204" pitchFamily="34" charset="0"/>
              </a:rPr>
              <a:t>LArS.nrw</a:t>
            </a:r>
            <a:r>
              <a:rPr lang="de-DE" dirty="0">
                <a:cs typeface="Arial" panose="020B0604020202020204" pitchFamily="34" charset="0"/>
              </a:rPr>
              <a:t> hat ein hochschulübergreifendes Team von Fachdidaktiker*innen weitere Comics, Animationsfilme sowie umfangreiche Lehr-/Lernmaterialien für den Einsatz in der Lehrer*</a:t>
            </a:r>
            <a:r>
              <a:rPr lang="de-DE" dirty="0" err="1">
                <a:cs typeface="Arial" panose="020B0604020202020204" pitchFamily="34" charset="0"/>
              </a:rPr>
              <a:t>innenbildung</a:t>
            </a:r>
            <a:r>
              <a:rPr lang="de-DE" dirty="0">
                <a:cs typeface="Arial" panose="020B0604020202020204" pitchFamily="34" charset="0"/>
              </a:rPr>
              <a:t> entwickelt. Alle Materialien stehen frei zugänglich auf </a:t>
            </a:r>
            <a:r>
              <a:rPr lang="de-DE" dirty="0" err="1">
                <a:cs typeface="Arial" panose="020B0604020202020204" pitchFamily="34" charset="0"/>
              </a:rPr>
              <a:t>ORCA.nrw</a:t>
            </a:r>
            <a:r>
              <a:rPr lang="de-DE" dirty="0">
                <a:cs typeface="Arial" panose="020B0604020202020204" pitchFamily="34" charset="0"/>
              </a:rPr>
              <a:t> (Open Resources Campus des Landes Nordrhein-Westfalen) zur Verfügung.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dirty="0">
                <a:cs typeface="Arial" panose="020B0604020202020204" pitchFamily="34" charset="0"/>
              </a:rPr>
              <a:t>Dieses Dokument ist lizensiert unter Creative Commons – Attribution-Share-</a:t>
            </a:r>
            <a:r>
              <a:rPr lang="de-DE" dirty="0" err="1">
                <a:cs typeface="Arial" panose="020B0604020202020204" pitchFamily="34" charset="0"/>
              </a:rPr>
              <a:t>Alike</a:t>
            </a:r>
            <a:r>
              <a:rPr lang="de-DE" dirty="0">
                <a:cs typeface="Arial" panose="020B0604020202020204" pitchFamily="34" charset="0"/>
              </a:rPr>
              <a:t> 4.0 International (CC BY-SA 4.0); ausgenommen sind die Logos und die Karikatur</a:t>
            </a:r>
            <a:r>
              <a:rPr lang="de-DE" dirty="0">
                <a:cs typeface="Arial" panose="020B0604020202020204" pitchFamily="34" charset="0"/>
              </a:rPr>
              <a:t>. Bei Verwendung bitte wie folgt angeben: </a:t>
            </a:r>
            <a:r>
              <a:rPr lang="de-DE" dirty="0" smtClean="0">
                <a:cs typeface="Arial" panose="020B0604020202020204" pitchFamily="34" charset="0"/>
              </a:rPr>
              <a:t>„Seminarfolien </a:t>
            </a:r>
            <a:r>
              <a:rPr lang="de-DE" dirty="0">
                <a:cs typeface="Arial" panose="020B0604020202020204" pitchFamily="34" charset="0"/>
              </a:rPr>
              <a:t>, Modul B, </a:t>
            </a:r>
            <a:r>
              <a:rPr lang="de-DE" dirty="0" smtClean="0">
                <a:cs typeface="Arial" panose="020B0604020202020204" pitchFamily="34" charset="0"/>
              </a:rPr>
              <a:t>Modulteil B3 </a:t>
            </a:r>
            <a:r>
              <a:rPr lang="de-DE" dirty="0">
                <a:cs typeface="Arial" panose="020B0604020202020204" pitchFamily="34" charset="0"/>
              </a:rPr>
              <a:t>Schüler*</a:t>
            </a:r>
            <a:r>
              <a:rPr lang="de-DE" dirty="0" err="1">
                <a:cs typeface="Arial" panose="020B0604020202020204" pitchFamily="34" charset="0"/>
              </a:rPr>
              <a:t>innenvorstellungen</a:t>
            </a:r>
            <a:r>
              <a:rPr lang="de-DE" dirty="0">
                <a:cs typeface="Arial" panose="020B0604020202020204" pitchFamily="34" charset="0"/>
              </a:rPr>
              <a:t> und Lernschwierigkeiten“ BY LArS.nrw</a:t>
            </a:r>
            <a:endParaRPr lang="de-DE" dirty="0"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de-DE" dirty="0"/>
          </a:p>
        </p:txBody>
      </p:sp>
      <p:pic>
        <p:nvPicPr>
          <p:cNvPr id="5" name="Grafik 4" descr="Logo von LArS.nrw: Roter Schriftzug">
            <a:extLst>
              <a:ext uri="{FF2B5EF4-FFF2-40B4-BE49-F238E27FC236}">
                <a16:creationId xmlns:a16="http://schemas.microsoft.com/office/drawing/2014/main" id="{43C52E9C-84D7-4CD1-B9B9-8FEEB7879F2C}"/>
              </a:ext>
              <a:ext uri="{C183D7F6-B498-43B3-948B-1728B52AA6E4}">
                <adec:decorative xmlns:adec="http://schemas.microsoft.com/office/drawing/2017/decorative" xmlns="" val="0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825625"/>
            <a:ext cx="1752600" cy="755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8">
            <a:extLst>
              <a:ext uri="{FF2B5EF4-FFF2-40B4-BE49-F238E27FC236}">
                <a16:creationId xmlns:a16="http://schemas.microsoft.com/office/drawing/2014/main" id="{530A95E6-03B7-47AF-9A0F-B13ADBB6B4E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" t="5713" r="51405" b="-1"/>
          <a:stretch/>
        </p:blipFill>
        <p:spPr bwMode="auto">
          <a:xfrm>
            <a:off x="1563732" y="5512526"/>
            <a:ext cx="2005149" cy="839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Grafik 10" descr="C:\Users\MBittner\AppData\Local\Microsoft\Windows\INetCache\Content.Word\tud_logo_cmyk.tif">
            <a:extLst>
              <a:ext uri="{FF2B5EF4-FFF2-40B4-BE49-F238E27FC236}">
                <a16:creationId xmlns:a16="http://schemas.microsoft.com/office/drawing/2014/main" id="{5EE3A582-E65F-4876-9C2A-C2494A131D61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100" y="5704431"/>
            <a:ext cx="2657475" cy="4270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A7707001-C4C8-4045-896E-1AEA202BAEA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1025" y="5612776"/>
            <a:ext cx="2331720" cy="739037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1025" y="1927353"/>
            <a:ext cx="1571625" cy="552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3278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Benutzerdefiniert 2">
      <a:dk1>
        <a:srgbClr val="002B44"/>
      </a:dk1>
      <a:lt1>
        <a:srgbClr val="F5F5F5"/>
      </a:lt1>
      <a:dk2>
        <a:srgbClr val="000000"/>
      </a:dk2>
      <a:lt2>
        <a:srgbClr val="FFFFFF"/>
      </a:lt2>
      <a:accent1>
        <a:srgbClr val="A90D00"/>
      </a:accent1>
      <a:accent2>
        <a:srgbClr val="D63100"/>
      </a:accent2>
      <a:accent3>
        <a:srgbClr val="FF5242"/>
      </a:accent3>
      <a:accent4>
        <a:srgbClr val="86A6BB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enutzerdefiniert 4">
      <a:majorFont>
        <a:latin typeface="Mont Bold"/>
        <a:ea typeface=""/>
        <a:cs typeface=""/>
      </a:majorFont>
      <a:minorFont>
        <a:latin typeface="Mo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530</Words>
  <Application>Microsoft Office PowerPoint</Application>
  <PresentationFormat>Breitbild</PresentationFormat>
  <Paragraphs>33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3" baseType="lpstr">
      <vt:lpstr>Arial</vt:lpstr>
      <vt:lpstr>Calibri</vt:lpstr>
      <vt:lpstr>Mont</vt:lpstr>
      <vt:lpstr>Mont Bold</vt:lpstr>
      <vt:lpstr>Office</vt:lpstr>
      <vt:lpstr> LArS:</vt:lpstr>
      <vt:lpstr>Modulteil B3: Schüler*innenvorstellungen und Lernschwierigkeiten</vt:lpstr>
      <vt:lpstr>Modulteil B3: Schüler*innenvorstellungen und Lernschwierigkeiten</vt:lpstr>
      <vt:lpstr>Modulteil B3: Schüler*innenvorstellungen und Lernschwierigkeiten</vt:lpstr>
      <vt:lpstr>Modulteil B3: Schüler*innenvorstellungen und Lernschwierigkeiten</vt:lpstr>
      <vt:lpstr>Modulteil B3: Schüler*innenvorstellungen und Lernschwierigkeiten</vt:lpstr>
      <vt:lpstr>Modulteil B3: Schüler*innenvorstellungen und Lernschwierigkeiten</vt:lpstr>
      <vt:lpstr>Kontaktinformationen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Julia</dc:creator>
  <cp:lastModifiedBy>Simon Filler</cp:lastModifiedBy>
  <cp:revision>23</cp:revision>
  <dcterms:created xsi:type="dcterms:W3CDTF">2022-05-31T08:23:49Z</dcterms:created>
  <dcterms:modified xsi:type="dcterms:W3CDTF">2023-02-10T11:10:01Z</dcterms:modified>
</cp:coreProperties>
</file>