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61" r:id="rId2"/>
    <p:sldId id="263" r:id="rId3"/>
    <p:sldId id="264" r:id="rId4"/>
    <p:sldId id="265" r:id="rId5"/>
    <p:sldId id="271" r:id="rId6"/>
    <p:sldId id="266" r:id="rId7"/>
    <p:sldId id="267" r:id="rId8"/>
    <p:sldId id="268" r:id="rId9"/>
    <p:sldId id="262" r:id="rId10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B5053"/>
    <a:srgbClr val="86A6BB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84" d="100"/>
          <a:sy n="84" d="100"/>
        </p:scale>
        <p:origin x="538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B192BC2-FFEB-4358-BAAA-962631D8B732}" type="datetimeFigureOut">
              <a:rPr lang="de-DE" smtClean="0"/>
              <a:t>10.02.2023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4E9E466-CC6A-49BF-BFA5-4C1093EE530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007427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2349676" y="6356350"/>
            <a:ext cx="1231723" cy="365125"/>
          </a:xfrm>
        </p:spPr>
        <p:txBody>
          <a:bodyPr/>
          <a:lstStyle/>
          <a:p>
            <a:fld id="{2F4E360A-ECDF-40A8-B74D-2CBDC946AB66}" type="datetimeFigureOut">
              <a:rPr lang="de-DE" smtClean="0"/>
              <a:t>10.02.2023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771525" cy="365125"/>
          </a:xfrm>
        </p:spPr>
        <p:txBody>
          <a:bodyPr/>
          <a:lstStyle/>
          <a:p>
            <a:fld id="{6EAEAB03-6B8C-45A5-9C5D-1185806A2D47}" type="slidenum">
              <a:rPr lang="de-DE" smtClean="0"/>
              <a:t>‹Nr.›</a:t>
            </a:fld>
            <a:endParaRPr lang="de-DE" dirty="0"/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250CE973-5E27-47A8-AE81-C946D453ED1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9202" y="5757861"/>
            <a:ext cx="1593273" cy="863853"/>
          </a:xfrm>
          <a:prstGeom prst="rect">
            <a:avLst/>
          </a:prstGeom>
        </p:spPr>
      </p:pic>
      <p:pic>
        <p:nvPicPr>
          <p:cNvPr id="8" name="Grafik 7">
            <a:extLst>
              <a:ext uri="{FF2B5EF4-FFF2-40B4-BE49-F238E27FC236}">
                <a16:creationId xmlns:a16="http://schemas.microsoft.com/office/drawing/2014/main" id="{119BD009-0D7A-4C20-A4C3-21C50CDE822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43062" y="5920640"/>
            <a:ext cx="2401242" cy="8714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27825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4E360A-ECDF-40A8-B74D-2CBDC946AB66}" type="datetimeFigureOut">
              <a:rPr lang="de-DE" smtClean="0"/>
              <a:t>10.02.2023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AEAB03-6B8C-45A5-9C5D-1185806A2D47}" type="slidenum">
              <a:rPr lang="de-DE" smtClean="0"/>
              <a:t>‹Nr.›</a:t>
            </a:fld>
            <a:endParaRPr lang="de-DE"/>
          </a:p>
        </p:txBody>
      </p:sp>
      <p:sp>
        <p:nvSpPr>
          <p:cNvPr id="7" name="Titel 1">
            <a:extLst>
              <a:ext uri="{FF2B5EF4-FFF2-40B4-BE49-F238E27FC236}">
                <a16:creationId xmlns:a16="http://schemas.microsoft.com/office/drawing/2014/main" id="{5308D9BC-AB55-4723-A2ED-C7ECCCCAA9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71525"/>
            <a:ext cx="10515600" cy="919163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Titelmasterformat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37112154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838199"/>
            <a:ext cx="2628900" cy="5338764"/>
          </a:xfrm>
          <a:prstGeom prst="rect">
            <a:avLst/>
          </a:prstGeo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838199"/>
            <a:ext cx="7734300" cy="5338763"/>
          </a:xfrm>
        </p:spPr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4E360A-ECDF-40A8-B74D-2CBDC946AB66}" type="datetimeFigureOut">
              <a:rPr lang="de-DE" smtClean="0"/>
              <a:t>10.02.2023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AEAB03-6B8C-45A5-9C5D-1185806A2D4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814507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dirty="0"/>
              <a:t>Formatvorlagen des Textmasters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4E360A-ECDF-40A8-B74D-2CBDC946AB66}" type="datetimeFigureOut">
              <a:rPr lang="de-DE" smtClean="0"/>
              <a:t>10.02.2023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AEAB03-6B8C-45A5-9C5D-1185806A2D47}" type="slidenum">
              <a:rPr lang="de-DE" smtClean="0"/>
              <a:t>‹Nr.›</a:t>
            </a:fld>
            <a:endParaRPr lang="de-DE"/>
          </a:p>
        </p:txBody>
      </p:sp>
      <p:sp>
        <p:nvSpPr>
          <p:cNvPr id="7" name="Titel 1">
            <a:extLst>
              <a:ext uri="{FF2B5EF4-FFF2-40B4-BE49-F238E27FC236}">
                <a16:creationId xmlns:a16="http://schemas.microsoft.com/office/drawing/2014/main" id="{64D5062F-24C5-4D0D-9B69-448B40F12A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71525"/>
            <a:ext cx="10515600" cy="919163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Titelmasterformat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38866751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4E360A-ECDF-40A8-B74D-2CBDC946AB66}" type="datetimeFigureOut">
              <a:rPr lang="de-DE" smtClean="0"/>
              <a:t>10.02.2023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AEAB03-6B8C-45A5-9C5D-1185806A2D4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056679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771525"/>
            <a:ext cx="10515600" cy="919163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4E360A-ECDF-40A8-B74D-2CBDC946AB66}" type="datetimeFigureOut">
              <a:rPr lang="de-DE" smtClean="0"/>
              <a:t>10.02.2023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AEAB03-6B8C-45A5-9C5D-1185806A2D4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220866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4E360A-ECDF-40A8-B74D-2CBDC946AB66}" type="datetimeFigureOut">
              <a:rPr lang="de-DE" smtClean="0"/>
              <a:t>10.02.2023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AEAB03-6B8C-45A5-9C5D-1185806A2D47}" type="slidenum">
              <a:rPr lang="de-DE" smtClean="0"/>
              <a:t>‹Nr.›</a:t>
            </a:fld>
            <a:endParaRPr lang="de-DE"/>
          </a:p>
        </p:txBody>
      </p:sp>
      <p:sp>
        <p:nvSpPr>
          <p:cNvPr id="10" name="Titel 1">
            <a:extLst>
              <a:ext uri="{FF2B5EF4-FFF2-40B4-BE49-F238E27FC236}">
                <a16:creationId xmlns:a16="http://schemas.microsoft.com/office/drawing/2014/main" id="{D53CB1F1-DBA0-4610-B080-C3095E04F3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71525"/>
            <a:ext cx="10515600" cy="919163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Titelmasterformat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23043005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4E360A-ECDF-40A8-B74D-2CBDC946AB66}" type="datetimeFigureOut">
              <a:rPr lang="de-DE" smtClean="0"/>
              <a:t>10.02.2023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AEAB03-6B8C-45A5-9C5D-1185806A2D47}" type="slidenum">
              <a:rPr lang="de-DE" smtClean="0"/>
              <a:t>‹Nr.›</a:t>
            </a:fld>
            <a:endParaRPr lang="de-DE"/>
          </a:p>
        </p:txBody>
      </p:sp>
      <p:sp>
        <p:nvSpPr>
          <p:cNvPr id="6" name="Titel 1">
            <a:extLst>
              <a:ext uri="{FF2B5EF4-FFF2-40B4-BE49-F238E27FC236}">
                <a16:creationId xmlns:a16="http://schemas.microsoft.com/office/drawing/2014/main" id="{ABDEA2E2-6395-484A-B7A7-C09EB5B486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71525"/>
            <a:ext cx="10515600" cy="919163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Titelmasterformat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17389144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4E360A-ECDF-40A8-B74D-2CBDC946AB66}" type="datetimeFigureOut">
              <a:rPr lang="de-DE" smtClean="0"/>
              <a:t>10.02.2023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AEAB03-6B8C-45A5-9C5D-1185806A2D47}" type="slidenum">
              <a:rPr lang="de-DE" smtClean="0"/>
              <a:t>‹Nr.›</a:t>
            </a:fld>
            <a:endParaRPr lang="de-DE"/>
          </a:p>
        </p:txBody>
      </p:sp>
      <p:pic>
        <p:nvPicPr>
          <p:cNvPr id="5" name="Grafik 4" descr="Logo von LArS.nrw: Roter Schriftzug">
            <a:extLst>
              <a:ext uri="{FF2B5EF4-FFF2-40B4-BE49-F238E27FC236}">
                <a16:creationId xmlns:a16="http://schemas.microsoft.com/office/drawing/2014/main" id="{DDE7768B-DEE0-4EA2-9F05-87F59EF18313}"/>
              </a:ext>
              <a:ext uri="{C183D7F6-B498-43B3-948B-1728B52AA6E4}">
                <adec:decorative xmlns="" xmlns:adec="http://schemas.microsoft.com/office/drawing/2017/decorative" val="0"/>
              </a:ext>
            </a:extLst>
          </p:cNvPr>
          <p:cNvPicPr/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8434" y="19174"/>
            <a:ext cx="1198245" cy="50355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1832799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752474"/>
            <a:ext cx="3932237" cy="1304925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4E360A-ECDF-40A8-B74D-2CBDC946AB66}" type="datetimeFigureOut">
              <a:rPr lang="de-DE" smtClean="0"/>
              <a:t>10.02.2023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AEAB03-6B8C-45A5-9C5D-1185806A2D4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906838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4E360A-ECDF-40A8-B74D-2CBDC946AB66}" type="datetimeFigureOut">
              <a:rPr lang="de-DE" smtClean="0"/>
              <a:t>10.02.2023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AEAB03-6B8C-45A5-9C5D-1185806A2D47}" type="slidenum">
              <a:rPr lang="de-DE" smtClean="0"/>
              <a:t>‹Nr.›</a:t>
            </a:fld>
            <a:endParaRPr lang="de-DE"/>
          </a:p>
        </p:txBody>
      </p:sp>
      <p:sp>
        <p:nvSpPr>
          <p:cNvPr id="8" name="Titel 1">
            <a:extLst>
              <a:ext uri="{FF2B5EF4-FFF2-40B4-BE49-F238E27FC236}">
                <a16:creationId xmlns:a16="http://schemas.microsoft.com/office/drawing/2014/main" id="{1F15DB92-85BB-4365-9E19-8ABC43C50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752474"/>
            <a:ext cx="3932237" cy="1304925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36832845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771525"/>
            <a:ext cx="10515600" cy="9191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/>
              <a:t>Formatvorlagen des Textmasters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4E360A-ECDF-40A8-B74D-2CBDC946AB66}" type="datetimeFigureOut">
              <a:rPr lang="de-DE" smtClean="0"/>
              <a:t>10.02.2023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AEAB03-6B8C-45A5-9C5D-1185806A2D47}" type="slidenum">
              <a:rPr lang="de-DE" smtClean="0"/>
              <a:t>‹Nr.›</a:t>
            </a:fld>
            <a:endParaRPr lang="de-DE"/>
          </a:p>
        </p:txBody>
      </p:sp>
      <p:sp>
        <p:nvSpPr>
          <p:cNvPr id="10" name="Rechteck 9">
            <a:extLst>
              <a:ext uri="{FF2B5EF4-FFF2-40B4-BE49-F238E27FC236}">
                <a16:creationId xmlns:a16="http://schemas.microsoft.com/office/drawing/2014/main" id="{D50FB6CE-785A-40D6-BFAE-3380B157A22E}"/>
              </a:ext>
            </a:extLst>
          </p:cNvPr>
          <p:cNvSpPr/>
          <p:nvPr userDrawn="1"/>
        </p:nvSpPr>
        <p:spPr>
          <a:xfrm>
            <a:off x="0" y="-40775"/>
            <a:ext cx="12192000" cy="623455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11" name="Grafik 10" descr="Logo von LArS.nrw: Roter Schriftzug">
            <a:extLst>
              <a:ext uri="{FF2B5EF4-FFF2-40B4-BE49-F238E27FC236}">
                <a16:creationId xmlns:a16="http://schemas.microsoft.com/office/drawing/2014/main" id="{7DAFC7D2-5B54-4899-8F0D-4226F691E44C}"/>
              </a:ext>
              <a:ext uri="{C183D7F6-B498-43B3-948B-1728B52AA6E4}">
                <adec:decorative xmlns="" xmlns:adec="http://schemas.microsoft.com/office/drawing/2017/decorative" val="0"/>
              </a:ext>
            </a:extLst>
          </p:cNvPr>
          <p:cNvPicPr/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50192" y="19174"/>
            <a:ext cx="1198245" cy="50355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3882945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9.png"/><Relationship Id="rId5" Type="http://schemas.openxmlformats.org/officeDocument/2006/relationships/image" Target="../media/image8.jpeg"/><Relationship Id="rId4" Type="http://schemas.openxmlformats.org/officeDocument/2006/relationships/image" Target="../media/image7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8BDCEFE-9DE7-4234-928E-89D6657B08C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lvl="0"/>
            <a:r>
              <a:rPr lang="de-DE" sz="8800" dirty="0">
                <a:solidFill>
                  <a:srgbClr val="44546A">
                    <a:lumMod val="50000"/>
                  </a:srgbClr>
                </a:solidFill>
                <a:latin typeface="Arial" panose="020B0604020202020204" pitchFamily="34" charset="0"/>
              </a:rPr>
              <a:t/>
            </a:r>
            <a:br>
              <a:rPr lang="de-DE" sz="8800" dirty="0">
                <a:solidFill>
                  <a:srgbClr val="44546A">
                    <a:lumMod val="50000"/>
                  </a:srgbClr>
                </a:solidFill>
                <a:latin typeface="Arial" panose="020B0604020202020204" pitchFamily="34" charset="0"/>
              </a:rPr>
            </a:br>
            <a:r>
              <a:rPr lang="de-DE" dirty="0" err="1"/>
              <a:t>LArS</a:t>
            </a:r>
            <a:r>
              <a:rPr lang="de-DE" b="1" dirty="0"/>
              <a:t>: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3DE091A0-4285-42C0-9778-8710322FBB8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/>
              <a:t>Lernen mit Animationsfilmen realer Szenen sozialwissenschaftlicher</a:t>
            </a:r>
            <a:br>
              <a:rPr lang="de-DE" dirty="0"/>
            </a:br>
            <a:r>
              <a:rPr lang="de-DE" dirty="0"/>
              <a:t>Unterrichtsfächer: ein digitales Lehr-/Lernangebot zur</a:t>
            </a:r>
            <a:br>
              <a:rPr lang="de-DE" dirty="0"/>
            </a:br>
            <a:r>
              <a:rPr lang="de-DE" dirty="0"/>
              <a:t>Professionalisierung angehender Lehrkräfte</a:t>
            </a:r>
          </a:p>
        </p:txBody>
      </p:sp>
    </p:spTree>
    <p:extLst>
      <p:ext uri="{BB962C8B-B14F-4D97-AF65-F5344CB8AC3E}">
        <p14:creationId xmlns:p14="http://schemas.microsoft.com/office/powerpoint/2010/main" val="36165670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32488A2-89EC-49AE-82A8-666F24FADE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81050"/>
            <a:ext cx="10515600" cy="909638"/>
          </a:xfrm>
        </p:spPr>
        <p:txBody>
          <a:bodyPr>
            <a:normAutofit fontScale="90000"/>
          </a:bodyPr>
          <a:lstStyle/>
          <a:p>
            <a:r>
              <a:rPr lang="de-DE" dirty="0"/>
              <a:t>Modulteil B2: Diskussionsverhalten der Schüler*innen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9C72ED1E-D272-40EE-B6B0-202C234E02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 b="1" dirty="0">
                <a:solidFill>
                  <a:srgbClr val="DB5053"/>
                </a:solidFill>
              </a:rPr>
              <a:t>Aufgabe 1 – Beobachtungsaufgabe</a:t>
            </a:r>
          </a:p>
          <a:p>
            <a:pPr marL="0" indent="0">
              <a:buNone/>
            </a:pPr>
            <a:r>
              <a:rPr lang="de-DE" b="1" dirty="0"/>
              <a:t>Beobachten</a:t>
            </a:r>
            <a:r>
              <a:rPr lang="de-DE" dirty="0"/>
              <a:t> Sie die Argumentation der Schüler*innen. Notieren Sie in Stichpunkten die vorgetragenen Argumente und ordnen Sie diese der Pro- oder Kontra-Seite zu.</a:t>
            </a:r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r>
              <a:rPr lang="de-DE" i="1" dirty="0"/>
              <a:t>Bsp.: S4-M argumentiert </a:t>
            </a:r>
            <a:r>
              <a:rPr lang="de-DE" b="1" i="1" dirty="0"/>
              <a:t>Kontra </a:t>
            </a:r>
            <a:r>
              <a:rPr lang="de-DE" i="1" dirty="0"/>
              <a:t>– auch mit einem Verbot gäbe es noch Rechtsextremismus</a:t>
            </a:r>
          </a:p>
        </p:txBody>
      </p:sp>
    </p:spTree>
    <p:extLst>
      <p:ext uri="{BB962C8B-B14F-4D97-AF65-F5344CB8AC3E}">
        <p14:creationId xmlns:p14="http://schemas.microsoft.com/office/powerpoint/2010/main" val="8069312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32488A2-89EC-49AE-82A8-666F24FADE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81050"/>
            <a:ext cx="10515600" cy="909638"/>
          </a:xfrm>
        </p:spPr>
        <p:txBody>
          <a:bodyPr>
            <a:normAutofit fontScale="90000"/>
          </a:bodyPr>
          <a:lstStyle/>
          <a:p>
            <a:r>
              <a:rPr lang="de-DE" dirty="0"/>
              <a:t>Modulteil B2: Diskussionsverhalten der Schüler*innen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9C72ED1E-D272-40EE-B6B0-202C234E02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de-DE" b="1" dirty="0">
                <a:solidFill>
                  <a:srgbClr val="DB5053"/>
                </a:solidFill>
              </a:rPr>
              <a:t>Aufgabe 2 – Beobachtungsaufgabe</a:t>
            </a:r>
          </a:p>
          <a:p>
            <a:pPr marL="0" indent="0">
              <a:buNone/>
            </a:pPr>
            <a:r>
              <a:rPr lang="de-DE" b="1" dirty="0"/>
              <a:t>Beobachten </a:t>
            </a:r>
            <a:r>
              <a:rPr lang="de-DE" dirty="0"/>
              <a:t>Sie, wann die Lehrkraft in die </a:t>
            </a:r>
            <a:r>
              <a:rPr lang="de-DE" dirty="0" err="1"/>
              <a:t>Fishbowl</a:t>
            </a:r>
            <a:r>
              <a:rPr lang="de-DE" dirty="0"/>
              <a:t>-Diskussion eingreift. Notieren Sie chronologisch unter Angabe der Videominute die jeweiligen Zeitpunkte.</a:t>
            </a:r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r>
              <a:rPr lang="de-DE" i="1" dirty="0"/>
              <a:t>Bsp.: 07:23 – Lehrkraft beendet die </a:t>
            </a:r>
            <a:r>
              <a:rPr lang="de-DE" i="1" dirty="0" err="1"/>
              <a:t>Fishbowl</a:t>
            </a:r>
            <a:r>
              <a:rPr lang="de-DE" i="1" dirty="0"/>
              <a:t>-Diskussion</a:t>
            </a:r>
          </a:p>
        </p:txBody>
      </p:sp>
    </p:spTree>
    <p:extLst>
      <p:ext uri="{BB962C8B-B14F-4D97-AF65-F5344CB8AC3E}">
        <p14:creationId xmlns:p14="http://schemas.microsoft.com/office/powerpoint/2010/main" val="16870480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32488A2-89EC-49AE-82A8-666F24FADE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81050"/>
            <a:ext cx="10515600" cy="909638"/>
          </a:xfrm>
        </p:spPr>
        <p:txBody>
          <a:bodyPr>
            <a:normAutofit fontScale="90000"/>
          </a:bodyPr>
          <a:lstStyle/>
          <a:p>
            <a:r>
              <a:rPr lang="de-DE" dirty="0"/>
              <a:t>Modulteil B2: Diskussionsverhalten der Schüler*innen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9C72ED1E-D272-40EE-B6B0-202C234E02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6523383" cy="4351338"/>
          </a:xfrm>
        </p:spPr>
        <p:txBody>
          <a:bodyPr/>
          <a:lstStyle/>
          <a:p>
            <a:pPr marL="0" indent="0">
              <a:buNone/>
            </a:pPr>
            <a:r>
              <a:rPr lang="de-DE" b="1" dirty="0">
                <a:solidFill>
                  <a:srgbClr val="DB5053"/>
                </a:solidFill>
              </a:rPr>
              <a:t>Aufgabe 3 – Analyseaufgabe</a:t>
            </a:r>
          </a:p>
          <a:p>
            <a:pPr marL="0" indent="0">
              <a:buNone/>
            </a:pPr>
            <a:r>
              <a:rPr lang="de-DE" b="1" dirty="0"/>
              <a:t>Analysieren</a:t>
            </a:r>
            <a:r>
              <a:rPr lang="de-DE" dirty="0"/>
              <a:t> Sie den argumentativen Austausch zwischen den Schülern </a:t>
            </a:r>
            <a:r>
              <a:rPr lang="de-DE" b="1" dirty="0"/>
              <a:t>S10-M</a:t>
            </a:r>
            <a:r>
              <a:rPr lang="de-DE" dirty="0"/>
              <a:t> und </a:t>
            </a:r>
            <a:r>
              <a:rPr lang="de-DE" b="1" dirty="0"/>
              <a:t>S2-M</a:t>
            </a:r>
            <a:r>
              <a:rPr lang="de-DE" dirty="0"/>
              <a:t> (im Animationsfilm ab Minute 04:48) hinsichtlich zugrundeliegender Fach- und Fehlkonzepte (</a:t>
            </a:r>
            <a:r>
              <a:rPr lang="de-DE" dirty="0" err="1"/>
              <a:t>Weißeno</a:t>
            </a:r>
            <a:r>
              <a:rPr lang="de-DE" dirty="0"/>
              <a:t> et al., 2010). Halten Sie Ihre Ergebnisse in ganzen Sätzen fest.</a:t>
            </a:r>
          </a:p>
        </p:txBody>
      </p:sp>
      <p:pic>
        <p:nvPicPr>
          <p:cNvPr id="5" name="Grafik 4" descr="Ein Bild, das Text, Spielzeug, Puppe, Vektorgrafiken enthält.&#10;&#10;Automatisch generierte Beschreibung">
            <a:extLst>
              <a:ext uri="{FF2B5EF4-FFF2-40B4-BE49-F238E27FC236}">
                <a16:creationId xmlns:a16="http://schemas.microsoft.com/office/drawing/2014/main" id="{C6594A02-6EE8-121A-F95B-47AAFD787FA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07407" y="2050913"/>
            <a:ext cx="4183875" cy="331621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9082939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32488A2-89EC-49AE-82A8-666F24FADE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81050"/>
            <a:ext cx="10515600" cy="909638"/>
          </a:xfrm>
        </p:spPr>
        <p:txBody>
          <a:bodyPr>
            <a:normAutofit fontScale="90000"/>
          </a:bodyPr>
          <a:lstStyle/>
          <a:p>
            <a:r>
              <a:rPr lang="de-DE" dirty="0"/>
              <a:t>Modulteil B2: Diskussionsverhalten der Schüler*innen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9C72ED1E-D272-40EE-B6B0-202C234E02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6523383" cy="4351338"/>
          </a:xfrm>
        </p:spPr>
        <p:txBody>
          <a:bodyPr/>
          <a:lstStyle/>
          <a:p>
            <a:pPr marL="0" indent="0">
              <a:buNone/>
            </a:pPr>
            <a:r>
              <a:rPr lang="de-DE" b="1" dirty="0">
                <a:solidFill>
                  <a:srgbClr val="DB5053"/>
                </a:solidFill>
              </a:rPr>
              <a:t>Aufgabe 4 – Analyseaufgabe</a:t>
            </a:r>
          </a:p>
          <a:p>
            <a:pPr marL="0" indent="0">
              <a:buNone/>
            </a:pPr>
            <a:r>
              <a:rPr lang="de-DE" b="1" dirty="0"/>
              <a:t>Analysieren</a:t>
            </a:r>
            <a:r>
              <a:rPr lang="de-DE" dirty="0"/>
              <a:t> Sie, wie sich der argumentative Austausch zwischen </a:t>
            </a:r>
            <a:r>
              <a:rPr lang="de-DE" b="1" dirty="0"/>
              <a:t>S10-M</a:t>
            </a:r>
            <a:r>
              <a:rPr lang="de-DE" dirty="0"/>
              <a:t> und </a:t>
            </a:r>
            <a:r>
              <a:rPr lang="de-DE" b="1" dirty="0"/>
              <a:t>S2-M</a:t>
            </a:r>
            <a:r>
              <a:rPr lang="de-DE" dirty="0"/>
              <a:t> auf den weiteren Diskussionsverlauf und die Beiträge der nachfolgend beteiligten Schüler*innen auswirkt. Halten Sie Ihre Ergebnisse in ganzen Sätzen fest.</a:t>
            </a:r>
            <a:endParaRPr lang="de-DE" b="1" dirty="0"/>
          </a:p>
        </p:txBody>
      </p:sp>
      <p:pic>
        <p:nvPicPr>
          <p:cNvPr id="5" name="Grafik 4" descr="Ein Bild, das Text, Spielzeug, Puppe, Vektorgrafiken enthält.&#10;&#10;Automatisch generierte Beschreibung">
            <a:extLst>
              <a:ext uri="{FF2B5EF4-FFF2-40B4-BE49-F238E27FC236}">
                <a16:creationId xmlns:a16="http://schemas.microsoft.com/office/drawing/2014/main" id="{C6594A02-6EE8-121A-F95B-47AAFD787FA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07407" y="2050913"/>
            <a:ext cx="4183875" cy="331621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5803406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32488A2-89EC-49AE-82A8-666F24FADE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81050"/>
            <a:ext cx="10515600" cy="909638"/>
          </a:xfrm>
        </p:spPr>
        <p:txBody>
          <a:bodyPr>
            <a:normAutofit fontScale="90000"/>
          </a:bodyPr>
          <a:lstStyle/>
          <a:p>
            <a:r>
              <a:rPr lang="de-DE" dirty="0"/>
              <a:t>Modulteil B2: Diskussionsverhalten der Schüler*innen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9C72ED1E-D272-40EE-B6B0-202C234E02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71107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de-DE" b="1" dirty="0">
                <a:solidFill>
                  <a:srgbClr val="DB5053"/>
                </a:solidFill>
              </a:rPr>
              <a:t>Aufgabe 5 – Reflexions- und Entwicklungsaufgaben</a:t>
            </a:r>
          </a:p>
          <a:p>
            <a:pPr marL="0" indent="0">
              <a:buNone/>
            </a:pPr>
            <a:r>
              <a:rPr lang="de-DE" b="1" dirty="0"/>
              <a:t>Reflektieren</a:t>
            </a:r>
            <a:r>
              <a:rPr lang="de-DE" dirty="0"/>
              <a:t> Sie Möglichkeiten der Lehrkraft, die </a:t>
            </a:r>
            <a:r>
              <a:rPr lang="de-DE" dirty="0" err="1"/>
              <a:t>Fishbowl</a:t>
            </a:r>
            <a:r>
              <a:rPr lang="de-DE" dirty="0"/>
              <a:t>-Diskussion und ihren Verlauf zu lenken.</a:t>
            </a:r>
          </a:p>
          <a:p>
            <a:pPr marL="0" indent="0">
              <a:buNone/>
            </a:pP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2626462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32488A2-89EC-49AE-82A8-666F24FADE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81050"/>
            <a:ext cx="10515600" cy="909638"/>
          </a:xfrm>
        </p:spPr>
        <p:txBody>
          <a:bodyPr>
            <a:normAutofit fontScale="90000"/>
          </a:bodyPr>
          <a:lstStyle/>
          <a:p>
            <a:r>
              <a:rPr lang="de-DE" dirty="0"/>
              <a:t>Modulteil B2: Diskussionsverhalten der Schüler*innen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9C72ED1E-D272-40EE-B6B0-202C234E02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de-DE" b="1" dirty="0">
                <a:solidFill>
                  <a:srgbClr val="DB5053"/>
                </a:solidFill>
              </a:rPr>
              <a:t>Aufgabe 6 – Reflexions- und Entwicklungsaufgabe</a:t>
            </a:r>
          </a:p>
          <a:p>
            <a:pPr marL="0" indent="0">
              <a:buNone/>
            </a:pPr>
            <a:r>
              <a:rPr lang="de-DE" b="1" dirty="0"/>
              <a:t>Erörtern und recherchieren </a:t>
            </a:r>
            <a:r>
              <a:rPr lang="de-DE" dirty="0"/>
              <a:t>Sie, welche Möglichkeiten die Lehrkraft vor der Planung und Durchführung einer </a:t>
            </a:r>
            <a:r>
              <a:rPr lang="de-DE" dirty="0" err="1"/>
              <a:t>Fishbowl</a:t>
            </a:r>
            <a:r>
              <a:rPr lang="de-DE" dirty="0"/>
              <a:t>-Diskussion hätte nutzen können, um Fach- und Fehlkonzepte zu diagnostizieren.</a:t>
            </a:r>
          </a:p>
        </p:txBody>
      </p:sp>
    </p:spTree>
    <p:extLst>
      <p:ext uri="{BB962C8B-B14F-4D97-AF65-F5344CB8AC3E}">
        <p14:creationId xmlns:p14="http://schemas.microsoft.com/office/powerpoint/2010/main" val="334993689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32488A2-89EC-49AE-82A8-666F24FADE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81050"/>
            <a:ext cx="10515600" cy="909638"/>
          </a:xfrm>
        </p:spPr>
        <p:txBody>
          <a:bodyPr>
            <a:normAutofit fontScale="90000"/>
          </a:bodyPr>
          <a:lstStyle/>
          <a:p>
            <a:r>
              <a:rPr lang="de-DE" dirty="0"/>
              <a:t>Modulteil B2: Diskussionsverhalten der Schüler*innen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9C72ED1E-D272-40EE-B6B0-202C234E02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de-DE" b="1" dirty="0">
                <a:solidFill>
                  <a:srgbClr val="DB5053"/>
                </a:solidFill>
              </a:rPr>
              <a:t>Aufgabe 7 – Nachbereitende Aufgabe</a:t>
            </a:r>
          </a:p>
          <a:p>
            <a:pPr marL="0" indent="0">
              <a:buNone/>
            </a:pPr>
            <a:r>
              <a:rPr lang="de-DE" b="1" dirty="0"/>
              <a:t>Erörtern</a:t>
            </a:r>
            <a:r>
              <a:rPr lang="de-DE" dirty="0"/>
              <a:t> Sie aus einer fachdidaktischen Perspektive, welche Gründe für und welche Gründe gegen einen Eingriff seitens der Lehrkraft in einer </a:t>
            </a:r>
            <a:r>
              <a:rPr lang="de-DE" dirty="0" err="1"/>
              <a:t>Fishbowl</a:t>
            </a:r>
            <a:r>
              <a:rPr lang="de-DE" dirty="0"/>
              <a:t>-Diskussion sprechen. Halten Sie Ihre Überlegungen in ganzen Sätzen fest.</a:t>
            </a:r>
            <a:endParaRPr lang="de-DE" b="1" dirty="0"/>
          </a:p>
        </p:txBody>
      </p:sp>
    </p:spTree>
    <p:extLst>
      <p:ext uri="{BB962C8B-B14F-4D97-AF65-F5344CB8AC3E}">
        <p14:creationId xmlns:p14="http://schemas.microsoft.com/office/powerpoint/2010/main" val="179071926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326A518-2A2F-4A3A-A100-66146A855F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de-DE" dirty="0"/>
              <a:t>Kontaktinformationen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AC43E05E-B9FE-40D4-A530-CEF3C829793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3470275"/>
          </a:xfrm>
        </p:spPr>
        <p:txBody>
          <a:bodyPr>
            <a:normAutofit fontScale="40000" lnSpcReduction="20000"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de-DE" b="1" dirty="0">
                <a:latin typeface="+mj-lt"/>
              </a:rPr>
              <a:t>Konzept</a:t>
            </a:r>
            <a:r>
              <a:rPr lang="de-DE" dirty="0">
                <a:latin typeface="+mj-lt"/>
              </a:rPr>
              <a:t>  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de-DE" dirty="0"/>
              <a:t>Konsortialführung und Koordination: </a:t>
            </a:r>
            <a:r>
              <a:rPr lang="de-DE" dirty="0" err="1"/>
              <a:t>JProf</a:t>
            </a:r>
            <a:r>
              <a:rPr lang="de-DE" dirty="0"/>
              <a:t>. Dr. Dorothee Gronostay, Technische Universität Dortmund. Projektleitung Standort Wuppertal: Vertr.-Prof. Dr. Katrin Hahn-Laudenberg, Bergische Universität Wuppertal. Projektleitung Standort Duisburg-Essen: Prof. Dr. Sabine Manzel, Universität Duisburg-Essen. 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de-DE" dirty="0"/>
              <a:t>Koordination: Dr. Jutta Teuwsen. Wissenschaftliche Mitarbeit: Simon Filler, Frederik Heyen, Marcus Kindlinger. Unterstützung und Beratung: AR Dr. Kerstin Westerfeld. Studentische und wissenschaftliche Hilfskräfte: Korcan Yeşil, Sophie Jakob-Elshoff, Katharina Militzer, Marc Moesch, Niklas Sieger. 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de-DE" dirty="0"/>
              <a:t>Produktion und Design der Animationsfilme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de-DE" dirty="0"/>
              <a:t>Produktion: Niklas Hlawatsch. Design: Etienne Heinrich, Benjamin Zurek, Jonas Röck, Johanna Pfeffer. </a:t>
            </a:r>
          </a:p>
          <a:p>
            <a:pPr marL="0" indent="0">
              <a:lnSpc>
                <a:spcPct val="120000"/>
              </a:lnSpc>
              <a:buNone/>
            </a:pPr>
            <a:endParaRPr lang="de-DE" dirty="0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995389A0-7EEA-46DE-B1CA-8B6DA3BCA00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2724150"/>
            <a:ext cx="5181600" cy="4133850"/>
          </a:xfrm>
        </p:spPr>
        <p:txBody>
          <a:bodyPr>
            <a:normAutofit fontScale="40000" lnSpcReduction="20000"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de-DE" dirty="0">
                <a:cs typeface="Arial" panose="020B0604020202020204" pitchFamily="34" charset="0"/>
              </a:rPr>
              <a:t>Lernen mit Animationsfilmen realer Szenen sozialwissenschaftlicher Unterrichtsfächer: ein digitales Lehr- und Lernangebot zur Professionalisierung angehender Lehrkräfte.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de-DE" dirty="0">
                <a:cs typeface="Arial" panose="020B0604020202020204" pitchFamily="34" charset="0"/>
              </a:rPr>
              <a:t>Im Projekt </a:t>
            </a:r>
            <a:r>
              <a:rPr lang="de-DE" dirty="0" err="1">
                <a:cs typeface="Arial" panose="020B0604020202020204" pitchFamily="34" charset="0"/>
              </a:rPr>
              <a:t>LArS.nrw</a:t>
            </a:r>
            <a:r>
              <a:rPr lang="de-DE" dirty="0">
                <a:cs typeface="Arial" panose="020B0604020202020204" pitchFamily="34" charset="0"/>
              </a:rPr>
              <a:t> hat ein hochschulübergreifendes Team von Fachdidaktiker*innen weitere Comics, Animationsfilme sowie umfangreiche Lehr-/Lernmaterialien für den Einsatz in der Lehrer*</a:t>
            </a:r>
            <a:r>
              <a:rPr lang="de-DE" dirty="0" err="1">
                <a:cs typeface="Arial" panose="020B0604020202020204" pitchFamily="34" charset="0"/>
              </a:rPr>
              <a:t>innenbildung</a:t>
            </a:r>
            <a:r>
              <a:rPr lang="de-DE" dirty="0">
                <a:cs typeface="Arial" panose="020B0604020202020204" pitchFamily="34" charset="0"/>
              </a:rPr>
              <a:t> entwickelt. Alle Materialien stehen frei zugänglich auf </a:t>
            </a:r>
            <a:r>
              <a:rPr lang="de-DE" dirty="0" err="1">
                <a:cs typeface="Arial" panose="020B0604020202020204" pitchFamily="34" charset="0"/>
              </a:rPr>
              <a:t>ORCA.nrw</a:t>
            </a:r>
            <a:r>
              <a:rPr lang="de-DE" dirty="0">
                <a:cs typeface="Arial" panose="020B0604020202020204" pitchFamily="34" charset="0"/>
              </a:rPr>
              <a:t> (Open Resources Campus des Landes Nordrhein-Westfalen) zur Verfügung.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de-DE" dirty="0">
                <a:cs typeface="Arial" panose="020B0604020202020204" pitchFamily="34" charset="0"/>
              </a:rPr>
              <a:t>Dieses Dokument ist lizensiert unter Creative Commons – Attribution-Share-</a:t>
            </a:r>
            <a:r>
              <a:rPr lang="de-DE" dirty="0" err="1">
                <a:cs typeface="Arial" panose="020B0604020202020204" pitchFamily="34" charset="0"/>
              </a:rPr>
              <a:t>Alike</a:t>
            </a:r>
            <a:r>
              <a:rPr lang="de-DE" dirty="0">
                <a:cs typeface="Arial" panose="020B0604020202020204" pitchFamily="34" charset="0"/>
              </a:rPr>
              <a:t> 4.0 International (CC BY-SA 4.0); ausgenommen sind die Logos und die Karikatur. Bei Verwendung bitte wie folgt angeben: </a:t>
            </a:r>
            <a:r>
              <a:rPr lang="de-DE" smtClean="0">
                <a:cs typeface="Arial" panose="020B0604020202020204" pitchFamily="34" charset="0"/>
              </a:rPr>
              <a:t>„Seminarfolien, </a:t>
            </a:r>
            <a:r>
              <a:rPr lang="de-DE" dirty="0">
                <a:cs typeface="Arial" panose="020B0604020202020204" pitchFamily="34" charset="0"/>
              </a:rPr>
              <a:t>Modul B, Modulteil </a:t>
            </a:r>
            <a:r>
              <a:rPr lang="de-DE" dirty="0" smtClean="0">
                <a:cs typeface="Arial" panose="020B0604020202020204" pitchFamily="34" charset="0"/>
              </a:rPr>
              <a:t>B2 Diskussionsverhalten </a:t>
            </a:r>
            <a:r>
              <a:rPr lang="de-DE" dirty="0">
                <a:cs typeface="Arial" panose="020B0604020202020204" pitchFamily="34" charset="0"/>
              </a:rPr>
              <a:t>von Schüler*innen“ BY LArS.nrw</a:t>
            </a:r>
          </a:p>
          <a:p>
            <a:pPr>
              <a:lnSpc>
                <a:spcPct val="120000"/>
              </a:lnSpc>
            </a:pPr>
            <a:endParaRPr lang="de-DE" dirty="0"/>
          </a:p>
        </p:txBody>
      </p:sp>
      <p:pic>
        <p:nvPicPr>
          <p:cNvPr id="5" name="Grafik 4" descr="Logo von LArS.nrw: Roter Schriftzug">
            <a:extLst>
              <a:ext uri="{FF2B5EF4-FFF2-40B4-BE49-F238E27FC236}">
                <a16:creationId xmlns:a16="http://schemas.microsoft.com/office/drawing/2014/main" id="{43C52E9C-84D7-4CD1-B9B9-8FEEB7879F2C}"/>
              </a:ext>
              <a:ext uri="{C183D7F6-B498-43B3-948B-1728B52AA6E4}">
                <adec:decorative xmlns="" xmlns:adec="http://schemas.microsoft.com/office/drawing/2017/decorative" val="0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2200" y="1825625"/>
            <a:ext cx="1752600" cy="7556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Picture 8">
            <a:extLst>
              <a:ext uri="{FF2B5EF4-FFF2-40B4-BE49-F238E27FC236}">
                <a16:creationId xmlns:a16="http://schemas.microsoft.com/office/drawing/2014/main" id="{530A95E6-03B7-47AF-9A0F-B13ADBB6B4E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7" t="5713" r="51405" b="-1"/>
          <a:stretch/>
        </p:blipFill>
        <p:spPr bwMode="auto">
          <a:xfrm>
            <a:off x="1563732" y="5512526"/>
            <a:ext cx="2005149" cy="839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Grafik 10" descr="C:\Users\MBittner\AppData\Local\Microsoft\Windows\INetCache\Content.Word\tud_logo_cmyk.tif">
            <a:extLst>
              <a:ext uri="{FF2B5EF4-FFF2-40B4-BE49-F238E27FC236}">
                <a16:creationId xmlns:a16="http://schemas.microsoft.com/office/drawing/2014/main" id="{5EE3A582-E65F-4876-9C2A-C2494A131D61}"/>
              </a:ext>
            </a:extLst>
          </p:cNvPr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0100" y="5704431"/>
            <a:ext cx="2657475" cy="427053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Grafik 13">
            <a:extLst>
              <a:ext uri="{FF2B5EF4-FFF2-40B4-BE49-F238E27FC236}">
                <a16:creationId xmlns:a16="http://schemas.microsoft.com/office/drawing/2014/main" id="{A7707001-C4C8-4045-896E-1AEA202BAEAC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1025" y="5612776"/>
            <a:ext cx="2331720" cy="739037"/>
          </a:xfrm>
          <a:prstGeom prst="rect">
            <a:avLst/>
          </a:prstGeom>
        </p:spPr>
      </p:pic>
      <p:pic>
        <p:nvPicPr>
          <p:cNvPr id="9" name="Grafik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1025" y="1927353"/>
            <a:ext cx="1571625" cy="5521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732785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Benutzerdefiniert 2">
      <a:dk1>
        <a:srgbClr val="002B44"/>
      </a:dk1>
      <a:lt1>
        <a:srgbClr val="F5F5F5"/>
      </a:lt1>
      <a:dk2>
        <a:srgbClr val="000000"/>
      </a:dk2>
      <a:lt2>
        <a:srgbClr val="FFFFFF"/>
      </a:lt2>
      <a:accent1>
        <a:srgbClr val="A90D00"/>
      </a:accent1>
      <a:accent2>
        <a:srgbClr val="D63100"/>
      </a:accent2>
      <a:accent3>
        <a:srgbClr val="FF5242"/>
      </a:accent3>
      <a:accent4>
        <a:srgbClr val="86A6BB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Benutzerdefiniert 4">
      <a:majorFont>
        <a:latin typeface="Mont Bold"/>
        <a:ea typeface=""/>
        <a:cs typeface=""/>
      </a:majorFont>
      <a:minorFont>
        <a:latin typeface="Mon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540</Words>
  <Application>Microsoft Office PowerPoint</Application>
  <PresentationFormat>Breitbild</PresentationFormat>
  <Paragraphs>36</Paragraphs>
  <Slides>9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9</vt:i4>
      </vt:variant>
    </vt:vector>
  </HeadingPairs>
  <TitlesOfParts>
    <vt:vector size="14" baseType="lpstr">
      <vt:lpstr>Arial</vt:lpstr>
      <vt:lpstr>Calibri</vt:lpstr>
      <vt:lpstr>Mont</vt:lpstr>
      <vt:lpstr>Mont Bold</vt:lpstr>
      <vt:lpstr>Office</vt:lpstr>
      <vt:lpstr> LArS:</vt:lpstr>
      <vt:lpstr>Modulteil B2: Diskussionsverhalten der Schüler*innen</vt:lpstr>
      <vt:lpstr>Modulteil B2: Diskussionsverhalten der Schüler*innen</vt:lpstr>
      <vt:lpstr>Modulteil B2: Diskussionsverhalten der Schüler*innen</vt:lpstr>
      <vt:lpstr>Modulteil B2: Diskussionsverhalten der Schüler*innen</vt:lpstr>
      <vt:lpstr>Modulteil B2: Diskussionsverhalten der Schüler*innen</vt:lpstr>
      <vt:lpstr>Modulteil B2: Diskussionsverhalten der Schüler*innen</vt:lpstr>
      <vt:lpstr>Modulteil B2: Diskussionsverhalten der Schüler*innen</vt:lpstr>
      <vt:lpstr>Kontaktinformationen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Julia</dc:creator>
  <cp:lastModifiedBy>Simon Filler</cp:lastModifiedBy>
  <cp:revision>23</cp:revision>
  <dcterms:created xsi:type="dcterms:W3CDTF">2022-05-31T08:23:49Z</dcterms:created>
  <dcterms:modified xsi:type="dcterms:W3CDTF">2023-02-10T10:54:43Z</dcterms:modified>
</cp:coreProperties>
</file>