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265" r:id="rId2"/>
    <p:sldId id="258" r:id="rId3"/>
    <p:sldId id="261" r:id="rId4"/>
    <p:sldId id="262" r:id="rId5"/>
    <p:sldId id="263" r:id="rId6"/>
    <p:sldId id="264" r:id="rId7"/>
    <p:sldId id="267" r:id="rId8"/>
    <p:sldId id="266" r:id="rId9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4" d="100"/>
          <a:sy n="84" d="100"/>
        </p:scale>
        <p:origin x="53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192BC2-FFEB-4358-BAAA-962631D8B732}" type="datetimeFigureOut">
              <a:rPr lang="de-DE" smtClean="0"/>
              <a:t>10.02.2023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E9E466-CC6A-49BF-BFA5-4C1093EE530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07427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2349676" y="6356350"/>
            <a:ext cx="1231723" cy="365125"/>
          </a:xfrm>
        </p:spPr>
        <p:txBody>
          <a:bodyPr/>
          <a:lstStyle/>
          <a:p>
            <a:fld id="{2F4E360A-ECDF-40A8-B74D-2CBDC946AB66}" type="datetimeFigureOut">
              <a:rPr lang="de-DE" smtClean="0"/>
              <a:t>10.02.2023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771525" cy="365125"/>
          </a:xfrm>
        </p:spPr>
        <p:txBody>
          <a:bodyPr/>
          <a:lstStyle/>
          <a:p>
            <a:fld id="{6EAEAB03-6B8C-45A5-9C5D-1185806A2D47}" type="slidenum">
              <a:rPr lang="de-DE" smtClean="0"/>
              <a:t>‹Nr.›</a:t>
            </a:fld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250CE973-5E27-47A8-AE81-C946D453ED1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202" y="5757861"/>
            <a:ext cx="1593273" cy="863853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119BD009-0D7A-4C20-A4C3-21C50CDE822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3062" y="5920640"/>
            <a:ext cx="2401242" cy="871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678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E360A-ECDF-40A8-B74D-2CBDC946AB66}" type="datetimeFigureOut">
              <a:rPr lang="de-DE" smtClean="0"/>
              <a:t>10.02.2023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EAB03-6B8C-45A5-9C5D-1185806A2D47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5308D9BC-AB55-4723-A2ED-C7ECCCCAA9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71525"/>
            <a:ext cx="10515600" cy="919163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72786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838199"/>
            <a:ext cx="2628900" cy="5338764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838199"/>
            <a:ext cx="7734300" cy="5338763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E360A-ECDF-40A8-B74D-2CBDC946AB66}" type="datetimeFigureOut">
              <a:rPr lang="de-DE" smtClean="0"/>
              <a:t>10.02.2023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EAB03-6B8C-45A5-9C5D-1185806A2D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76355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E360A-ECDF-40A8-B74D-2CBDC946AB66}" type="datetimeFigureOut">
              <a:rPr lang="de-DE" smtClean="0"/>
              <a:t>10.02.2023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EAB03-6B8C-45A5-9C5D-1185806A2D47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64D5062F-24C5-4D0D-9B69-448B40F12A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71525"/>
            <a:ext cx="10515600" cy="919163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5852148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E360A-ECDF-40A8-B74D-2CBDC946AB66}" type="datetimeFigureOut">
              <a:rPr lang="de-DE" smtClean="0"/>
              <a:t>10.02.2023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EAB03-6B8C-45A5-9C5D-1185806A2D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2236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771525"/>
            <a:ext cx="10515600" cy="919163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E360A-ECDF-40A8-B74D-2CBDC946AB66}" type="datetimeFigureOut">
              <a:rPr lang="de-DE" smtClean="0"/>
              <a:t>10.02.2023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EAB03-6B8C-45A5-9C5D-1185806A2D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6862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E360A-ECDF-40A8-B74D-2CBDC946AB66}" type="datetimeFigureOut">
              <a:rPr lang="de-DE" smtClean="0"/>
              <a:t>10.02.2023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EAB03-6B8C-45A5-9C5D-1185806A2D47}" type="slidenum">
              <a:rPr lang="de-DE" smtClean="0"/>
              <a:t>‹Nr.›</a:t>
            </a:fld>
            <a:endParaRPr lang="de-DE"/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D53CB1F1-DBA0-4610-B080-C3095E04F3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71525"/>
            <a:ext cx="10515600" cy="919163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4063510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E360A-ECDF-40A8-B74D-2CBDC946AB66}" type="datetimeFigureOut">
              <a:rPr lang="de-DE" smtClean="0"/>
              <a:t>10.02.2023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EAB03-6B8C-45A5-9C5D-1185806A2D47}" type="slidenum">
              <a:rPr lang="de-DE" smtClean="0"/>
              <a:t>‹Nr.›</a:t>
            </a:fld>
            <a:endParaRPr lang="de-DE"/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ABDEA2E2-6395-484A-B7A7-C09EB5B486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71525"/>
            <a:ext cx="10515600" cy="919163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1425077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E360A-ECDF-40A8-B74D-2CBDC946AB66}" type="datetimeFigureOut">
              <a:rPr lang="de-DE" smtClean="0"/>
              <a:t>10.02.2023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EAB03-6B8C-45A5-9C5D-1185806A2D47}" type="slidenum">
              <a:rPr lang="de-DE" smtClean="0"/>
              <a:t>‹Nr.›</a:t>
            </a:fld>
            <a:endParaRPr lang="de-DE"/>
          </a:p>
        </p:txBody>
      </p:sp>
      <p:pic>
        <p:nvPicPr>
          <p:cNvPr id="5" name="Grafik 4" descr="Logo von LArS.nrw: Roter Schriftzug">
            <a:extLst>
              <a:ext uri="{FF2B5EF4-FFF2-40B4-BE49-F238E27FC236}">
                <a16:creationId xmlns:a16="http://schemas.microsoft.com/office/drawing/2014/main" id="{DDE7768B-DEE0-4EA2-9F05-87F59EF18313}"/>
              </a:ext>
              <a:ext uri="{C183D7F6-B498-43B3-948B-1728B52AA6E4}">
                <adec:decorative xmlns="" xmlns:adec="http://schemas.microsoft.com/office/drawing/2017/decorative" val="0"/>
              </a:ext>
            </a:extLst>
          </p:cNvPr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8434" y="19174"/>
            <a:ext cx="1198245" cy="5035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140438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752474"/>
            <a:ext cx="3932237" cy="1304925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E360A-ECDF-40A8-B74D-2CBDC946AB66}" type="datetimeFigureOut">
              <a:rPr lang="de-DE" smtClean="0"/>
              <a:t>10.02.2023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EAB03-6B8C-45A5-9C5D-1185806A2D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3729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E360A-ECDF-40A8-B74D-2CBDC946AB66}" type="datetimeFigureOut">
              <a:rPr lang="de-DE" smtClean="0"/>
              <a:t>10.02.2023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EAB03-6B8C-45A5-9C5D-1185806A2D47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Titel 1">
            <a:extLst>
              <a:ext uri="{FF2B5EF4-FFF2-40B4-BE49-F238E27FC236}">
                <a16:creationId xmlns:a16="http://schemas.microsoft.com/office/drawing/2014/main" id="{1F15DB92-85BB-4365-9E19-8ABC43C50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752474"/>
            <a:ext cx="3932237" cy="1304925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660579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771525"/>
            <a:ext cx="10515600" cy="9191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4E360A-ECDF-40A8-B74D-2CBDC946AB66}" type="datetimeFigureOut">
              <a:rPr lang="de-DE" smtClean="0"/>
              <a:t>10.02.2023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AEAB03-6B8C-45A5-9C5D-1185806A2D47}" type="slidenum">
              <a:rPr lang="de-DE" smtClean="0"/>
              <a:t>‹Nr.›</a:t>
            </a:fld>
            <a:endParaRPr lang="de-DE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D50FB6CE-785A-40D6-BFAE-3380B157A22E}"/>
              </a:ext>
            </a:extLst>
          </p:cNvPr>
          <p:cNvSpPr/>
          <p:nvPr userDrawn="1"/>
        </p:nvSpPr>
        <p:spPr>
          <a:xfrm>
            <a:off x="0" y="-40775"/>
            <a:ext cx="12192000" cy="623455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1" name="Grafik 10" descr="Logo von LArS.nrw: Roter Schriftzug">
            <a:extLst>
              <a:ext uri="{FF2B5EF4-FFF2-40B4-BE49-F238E27FC236}">
                <a16:creationId xmlns:a16="http://schemas.microsoft.com/office/drawing/2014/main" id="{7DAFC7D2-5B54-4899-8F0D-4226F691E44C}"/>
              </a:ext>
              <a:ext uri="{C183D7F6-B498-43B3-948B-1728B52AA6E4}">
                <adec:decorative xmlns="" xmlns:adec="http://schemas.microsoft.com/office/drawing/2017/decorative" val="0"/>
              </a:ext>
            </a:extLst>
          </p:cNvPr>
          <p:cNvPicPr/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0192" y="19174"/>
            <a:ext cx="1198245" cy="5035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22006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>
            <a:extLst>
              <a:ext uri="{FF2B5EF4-FFF2-40B4-BE49-F238E27FC236}">
                <a16:creationId xmlns:a16="http://schemas.microsoft.com/office/drawing/2014/main" id="{3DE091A0-4285-42C0-9778-8710322FBB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14345" y="5028318"/>
            <a:ext cx="5908431" cy="1005131"/>
          </a:xfrm>
        </p:spPr>
        <p:txBody>
          <a:bodyPr>
            <a:noAutofit/>
          </a:bodyPr>
          <a:lstStyle/>
          <a:p>
            <a:r>
              <a:rPr lang="de-DE" sz="1600" dirty="0"/>
              <a:t>Lernen mit Animationsfilmen realer Szenen sozialwissenschaftlicher</a:t>
            </a:r>
            <a:br>
              <a:rPr lang="de-DE" sz="1600" dirty="0"/>
            </a:br>
            <a:r>
              <a:rPr lang="de-DE" sz="1600" dirty="0"/>
              <a:t>Unterrichtsfächer: ein digitales Lehr-/Lernangebot zur</a:t>
            </a:r>
            <a:br>
              <a:rPr lang="de-DE" sz="1600" dirty="0"/>
            </a:br>
            <a:r>
              <a:rPr lang="de-DE" sz="1600" dirty="0"/>
              <a:t>Professionalisierung angehender Lehrkräfte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2413" y="1395423"/>
            <a:ext cx="5747174" cy="3232785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>
          <a:xfrm>
            <a:off x="3776301" y="995313"/>
            <a:ext cx="463941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de-DE" sz="2000" dirty="0" smtClean="0">
                <a:solidFill>
                  <a:srgbClr val="44546A">
                    <a:lumMod val="50000"/>
                  </a:srgbClr>
                </a:solidFill>
                <a:latin typeface="+mj-lt"/>
              </a:rPr>
              <a:t>Die politikdidaktische Perspektive</a:t>
            </a:r>
          </a:p>
          <a:p>
            <a:pPr lvl="0" algn="ctr"/>
            <a:r>
              <a:rPr lang="de-DE" sz="2000" dirty="0" smtClean="0">
                <a:solidFill>
                  <a:srgbClr val="44546A">
                    <a:lumMod val="50000"/>
                  </a:srgbClr>
                </a:solidFill>
                <a:latin typeface="+mj-lt"/>
              </a:rPr>
              <a:t> in der Einstiegsphase</a:t>
            </a:r>
            <a:endParaRPr lang="de-DE" sz="2000" dirty="0">
              <a:solidFill>
                <a:srgbClr val="44546A">
                  <a:lumMod val="50000"/>
                </a:srgb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2372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idx="1"/>
          </p:nvPr>
        </p:nvSpPr>
        <p:spPr>
          <a:xfrm>
            <a:off x="1778924" y="1988501"/>
            <a:ext cx="7922029" cy="1727288"/>
          </a:xfrm>
        </p:spPr>
        <p:txBody>
          <a:bodyPr anchor="t"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de-DE" sz="2000" dirty="0">
                <a:solidFill>
                  <a:srgbClr val="002060"/>
                </a:solidFill>
                <a:cs typeface="Arial" panose="020B0604020202020204" pitchFamily="34" charset="0"/>
              </a:rPr>
              <a:t>Notieren Sie das Thema der Unterrichtsreihe von Film </a:t>
            </a:r>
            <a:r>
              <a:rPr lang="de-DE" sz="2000" dirty="0" err="1">
                <a:solidFill>
                  <a:srgbClr val="002060"/>
                </a:solidFill>
                <a:cs typeface="Arial" panose="020B0604020202020204" pitchFamily="34" charset="0"/>
              </a:rPr>
              <a:t>No</a:t>
            </a:r>
            <a:r>
              <a:rPr lang="de-DE" sz="2000" dirty="0">
                <a:solidFill>
                  <a:srgbClr val="002060"/>
                </a:solidFill>
                <a:cs typeface="Arial" panose="020B0604020202020204" pitchFamily="34" charset="0"/>
              </a:rPr>
              <a:t>. 7, so wie es von der Lehrperson vorgestellt wird.</a:t>
            </a:r>
          </a:p>
          <a:p>
            <a:pPr marL="0" indent="0">
              <a:lnSpc>
                <a:spcPct val="150000"/>
              </a:lnSpc>
              <a:buNone/>
            </a:pPr>
            <a:endParaRPr lang="de-DE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2119746" y="1288473"/>
            <a:ext cx="3715896" cy="700028"/>
          </a:xfrm>
        </p:spPr>
        <p:txBody>
          <a:bodyPr>
            <a:normAutofit/>
          </a:bodyPr>
          <a:lstStyle/>
          <a:p>
            <a:r>
              <a:rPr lang="de-DE" sz="2400" b="1" dirty="0" smtClean="0">
                <a:solidFill>
                  <a:schemeClr val="tx2">
                    <a:lumMod val="50000"/>
                  </a:schemeClr>
                </a:solidFill>
                <a:cs typeface="Arial" panose="020B0604020202020204" pitchFamily="34" charset="0"/>
              </a:rPr>
              <a:t>Aufgabe 1</a:t>
            </a:r>
            <a:endParaRPr lang="de-DE" sz="2400" b="1" dirty="0">
              <a:solidFill>
                <a:schemeClr val="tx2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7343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idx="1"/>
          </p:nvPr>
        </p:nvSpPr>
        <p:spPr>
          <a:xfrm>
            <a:off x="1778922" y="2005126"/>
            <a:ext cx="7905405" cy="3499658"/>
          </a:xfrm>
        </p:spPr>
        <p:txBody>
          <a:bodyPr anchor="t"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de-DE" sz="2000" dirty="0">
                <a:solidFill>
                  <a:srgbClr val="002060"/>
                </a:solidFill>
                <a:cs typeface="Arial" panose="020B0604020202020204" pitchFamily="34" charset="0"/>
              </a:rPr>
              <a:t>Beschreiben Sie, wie das neue Thema inhaltlich einführt wird. Welche Fragen leiten das Unterrichtsgespräch? Welche Begriffe und Inhalte werden besprochen?</a:t>
            </a: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2136264" y="1288473"/>
            <a:ext cx="4838114" cy="716653"/>
          </a:xfrm>
        </p:spPr>
        <p:txBody>
          <a:bodyPr>
            <a:normAutofit/>
          </a:bodyPr>
          <a:lstStyle/>
          <a:p>
            <a:r>
              <a:rPr lang="de-DE" sz="2400" b="1" dirty="0" smtClean="0">
                <a:solidFill>
                  <a:schemeClr val="tx2">
                    <a:lumMod val="50000"/>
                  </a:schemeClr>
                </a:solidFill>
                <a:cs typeface="Arial" panose="020B0604020202020204" pitchFamily="34" charset="0"/>
              </a:rPr>
              <a:t>Aufgabe 2</a:t>
            </a:r>
            <a:endParaRPr lang="de-DE" sz="2400" b="1" dirty="0">
              <a:solidFill>
                <a:schemeClr val="tx2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2976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idx="1"/>
          </p:nvPr>
        </p:nvSpPr>
        <p:spPr>
          <a:xfrm>
            <a:off x="1770611" y="1980188"/>
            <a:ext cx="7922029" cy="3499658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de-DE" sz="2000" dirty="0">
                <a:solidFill>
                  <a:srgbClr val="002060"/>
                </a:solidFill>
                <a:cs typeface="Arial" panose="020B0604020202020204" pitchFamily="34" charset="0"/>
              </a:rPr>
              <a:t>Analysieren Sie, welche Vorstellungen von Politik in Film </a:t>
            </a:r>
            <a:r>
              <a:rPr lang="de-DE" sz="2000" dirty="0" err="1">
                <a:solidFill>
                  <a:srgbClr val="002060"/>
                </a:solidFill>
                <a:cs typeface="Arial" panose="020B0604020202020204" pitchFamily="34" charset="0"/>
              </a:rPr>
              <a:t>No</a:t>
            </a:r>
            <a:r>
              <a:rPr lang="de-DE" sz="2000" dirty="0">
                <a:solidFill>
                  <a:srgbClr val="002060"/>
                </a:solidFill>
                <a:cs typeface="Arial" panose="020B0604020202020204" pitchFamily="34" charset="0"/>
              </a:rPr>
              <a:t>. 7 im Unterrichtsgespräch deutlich werden. Beziehen Sie sich auf die Sequenz ab Minute 02:05, in der über Gründe für die Behandlung des Unterrichtsthemas im Politikunterricht gesprochen wird.</a:t>
            </a: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2161203" y="1280160"/>
            <a:ext cx="4139845" cy="700028"/>
          </a:xfrm>
        </p:spPr>
        <p:txBody>
          <a:bodyPr>
            <a:normAutofit/>
          </a:bodyPr>
          <a:lstStyle/>
          <a:p>
            <a:r>
              <a:rPr lang="de-DE" sz="2400" b="1" dirty="0" smtClean="0">
                <a:solidFill>
                  <a:schemeClr val="tx2">
                    <a:lumMod val="50000"/>
                  </a:schemeClr>
                </a:solidFill>
                <a:cs typeface="Arial" panose="020B0604020202020204" pitchFamily="34" charset="0"/>
              </a:rPr>
              <a:t>Aufgabe 3</a:t>
            </a:r>
            <a:endParaRPr lang="de-DE" sz="2400" b="1" dirty="0">
              <a:solidFill>
                <a:schemeClr val="tx2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3472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idx="1"/>
          </p:nvPr>
        </p:nvSpPr>
        <p:spPr>
          <a:xfrm>
            <a:off x="1795548" y="1988501"/>
            <a:ext cx="7905404" cy="3499658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de-DE" sz="2000" dirty="0">
                <a:solidFill>
                  <a:srgbClr val="002060"/>
                </a:solidFill>
                <a:cs typeface="Arial" panose="020B0604020202020204" pitchFamily="34" charset="0"/>
              </a:rPr>
              <a:t>Beurteilen Sie unter Bezug auf Frech und </a:t>
            </a:r>
            <a:r>
              <a:rPr lang="de-DE" sz="2000" dirty="0" err="1">
                <a:solidFill>
                  <a:srgbClr val="002060"/>
                </a:solidFill>
                <a:cs typeface="Arial" panose="020B0604020202020204" pitchFamily="34" charset="0"/>
              </a:rPr>
              <a:t>Massing</a:t>
            </a:r>
            <a:r>
              <a:rPr lang="de-DE" sz="2000" dirty="0">
                <a:solidFill>
                  <a:srgbClr val="002060"/>
                </a:solidFill>
                <a:cs typeface="Arial" panose="020B0604020202020204" pitchFamily="34" charset="0"/>
              </a:rPr>
              <a:t> (2019) und ggf. weitere Autor*innen die Angemessenheit des Politikbegriffs in Video </a:t>
            </a:r>
            <a:r>
              <a:rPr lang="de-DE" sz="2000" dirty="0" err="1">
                <a:solidFill>
                  <a:srgbClr val="002060"/>
                </a:solidFill>
                <a:cs typeface="Arial" panose="020B0604020202020204" pitchFamily="34" charset="0"/>
              </a:rPr>
              <a:t>No</a:t>
            </a:r>
            <a:r>
              <a:rPr lang="de-DE" sz="2000" dirty="0">
                <a:solidFill>
                  <a:srgbClr val="002060"/>
                </a:solidFill>
                <a:cs typeface="Arial" panose="020B0604020202020204" pitchFamily="34" charset="0"/>
              </a:rPr>
              <a:t>. 7. Beziehen Sie Ihre Ergebnisse aus Aufgabe 3 ein.</a:t>
            </a: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2119639" y="1280160"/>
            <a:ext cx="4156470" cy="708341"/>
          </a:xfrm>
        </p:spPr>
        <p:txBody>
          <a:bodyPr>
            <a:normAutofit/>
          </a:bodyPr>
          <a:lstStyle/>
          <a:p>
            <a:r>
              <a:rPr lang="de-DE" sz="2400" b="1" dirty="0" smtClean="0">
                <a:solidFill>
                  <a:schemeClr val="tx2">
                    <a:lumMod val="50000"/>
                  </a:schemeClr>
                </a:solidFill>
                <a:cs typeface="Arial" panose="020B0604020202020204" pitchFamily="34" charset="0"/>
              </a:rPr>
              <a:t>Aufgabe 4</a:t>
            </a:r>
            <a:endParaRPr lang="de-DE" sz="2400" b="1" dirty="0">
              <a:solidFill>
                <a:schemeClr val="tx2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2130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idx="1"/>
          </p:nvPr>
        </p:nvSpPr>
        <p:spPr>
          <a:xfrm>
            <a:off x="1787236" y="1996813"/>
            <a:ext cx="7905404" cy="2408933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de-DE" sz="2000" dirty="0">
                <a:solidFill>
                  <a:srgbClr val="002060"/>
                </a:solidFill>
                <a:cs typeface="Arial" panose="020B0604020202020204" pitchFamily="34" charset="0"/>
              </a:rPr>
              <a:t>Entwickeln Sie ein Unterrichtsthema zum Sach-/Problembereich Drogen, das im Sinne des Politikzyklus an einem aktuellen politischen Problem ansetzt. Geben Sie an, worin die politische Relevanz des Problems besteht und welche Dimension(en) des Politischen Sie ansprechen.</a:t>
            </a: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2161202" y="1280160"/>
            <a:ext cx="3366761" cy="716653"/>
          </a:xfrm>
        </p:spPr>
        <p:txBody>
          <a:bodyPr>
            <a:normAutofit/>
          </a:bodyPr>
          <a:lstStyle/>
          <a:p>
            <a:r>
              <a:rPr lang="de-DE" sz="2400" b="1" dirty="0" smtClean="0">
                <a:solidFill>
                  <a:schemeClr val="tx2">
                    <a:lumMod val="50000"/>
                  </a:schemeClr>
                </a:solidFill>
                <a:cs typeface="Arial" panose="020B0604020202020204" pitchFamily="34" charset="0"/>
              </a:rPr>
              <a:t>Aufgabe 5</a:t>
            </a:r>
            <a:endParaRPr lang="de-DE" sz="2400" b="1" dirty="0">
              <a:solidFill>
                <a:schemeClr val="tx2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0697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idx="1"/>
          </p:nvPr>
        </p:nvSpPr>
        <p:spPr>
          <a:xfrm>
            <a:off x="1787236" y="1996813"/>
            <a:ext cx="7905404" cy="2408933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de-DE" sz="2000" dirty="0">
                <a:solidFill>
                  <a:srgbClr val="002060"/>
                </a:solidFill>
                <a:cs typeface="Arial" panose="020B0604020202020204" pitchFamily="34" charset="0"/>
              </a:rPr>
              <a:t>Stellen Sie unterschiedliche Themen aus Aufgabe 5 im Seminar vor. Reflektieren Sie, warum es bei der Unterrichtsplanung sinnvoll ist, zunächst verschiedene politikdidaktische Perspektiven und Themenmöglichkeiten zu einem Sach-/Problembereich zu formulieren (auch wenn nur eine davon im Unterricht umgesetzt werden kann).</a:t>
            </a: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2161202" y="1280160"/>
            <a:ext cx="3366761" cy="716653"/>
          </a:xfrm>
        </p:spPr>
        <p:txBody>
          <a:bodyPr>
            <a:normAutofit/>
          </a:bodyPr>
          <a:lstStyle/>
          <a:p>
            <a:r>
              <a:rPr lang="de-DE" sz="2400" b="1" dirty="0" smtClean="0">
                <a:solidFill>
                  <a:schemeClr val="tx2">
                    <a:lumMod val="50000"/>
                  </a:schemeClr>
                </a:solidFill>
                <a:cs typeface="Arial" panose="020B0604020202020204" pitchFamily="34" charset="0"/>
              </a:rPr>
              <a:t>Aufgabe 6</a:t>
            </a:r>
            <a:endParaRPr lang="de-DE" sz="2400" b="1" dirty="0">
              <a:solidFill>
                <a:schemeClr val="tx2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1982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326A518-2A2F-4A3A-A100-66146A855F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/>
              <a:t>Kontaktinformationen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C43E05E-B9FE-40D4-A530-CEF3C82979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470275"/>
          </a:xfrm>
        </p:spPr>
        <p:txBody>
          <a:bodyPr>
            <a:normAutofit fontScale="40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de-DE" b="1" dirty="0">
                <a:latin typeface="+mj-lt"/>
              </a:rPr>
              <a:t>Konzept</a:t>
            </a:r>
            <a:r>
              <a:rPr lang="de-DE" dirty="0">
                <a:latin typeface="+mj-lt"/>
              </a:rPr>
              <a:t> 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de-DE" dirty="0"/>
              <a:t>Konsortialführung und Koordination: </a:t>
            </a:r>
            <a:r>
              <a:rPr lang="de-DE" dirty="0" err="1"/>
              <a:t>JProf</a:t>
            </a:r>
            <a:r>
              <a:rPr lang="de-DE" dirty="0"/>
              <a:t>. Dr. Dorothee Gronostay, Technische Universität </a:t>
            </a:r>
            <a:r>
              <a:rPr lang="de-DE" dirty="0" smtClean="0"/>
              <a:t>Dortmund.</a:t>
            </a:r>
            <a:br>
              <a:rPr lang="de-DE" dirty="0" smtClean="0"/>
            </a:br>
            <a:r>
              <a:rPr lang="de-DE" dirty="0" smtClean="0"/>
              <a:t>Projektleitung </a:t>
            </a:r>
            <a:r>
              <a:rPr lang="de-DE" dirty="0"/>
              <a:t>Standort Wuppertal: Vertr.-Prof. Dr. Katrin Hahn-Laudenberg, Bergische Universität </a:t>
            </a:r>
            <a:r>
              <a:rPr lang="de-DE" dirty="0" smtClean="0"/>
              <a:t>Wuppertal.</a:t>
            </a:r>
            <a:br>
              <a:rPr lang="de-DE" dirty="0" smtClean="0"/>
            </a:br>
            <a:r>
              <a:rPr lang="de-DE" dirty="0" smtClean="0"/>
              <a:t>Projektleitung </a:t>
            </a:r>
            <a:r>
              <a:rPr lang="de-DE" dirty="0"/>
              <a:t>Standort Duisburg-Essen: Prof. Dr. Sabine Manzel, Universität Duisburg-Essen.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de-DE" dirty="0"/>
              <a:t>Koordination: Dr. Jutta </a:t>
            </a:r>
            <a:r>
              <a:rPr lang="de-DE" dirty="0" err="1" smtClean="0"/>
              <a:t>Teuwsen</a:t>
            </a:r>
            <a:r>
              <a:rPr lang="de-DE" dirty="0" smtClean="0"/>
              <a:t>.</a:t>
            </a:r>
            <a:br>
              <a:rPr lang="de-DE" dirty="0" smtClean="0"/>
            </a:br>
            <a:r>
              <a:rPr lang="de-DE" dirty="0" smtClean="0"/>
              <a:t>Wissenschaftliche </a:t>
            </a:r>
            <a:r>
              <a:rPr lang="de-DE" dirty="0"/>
              <a:t>Mitarbeit: Simon Filler, Frederik Heyen, Marcus </a:t>
            </a:r>
            <a:r>
              <a:rPr lang="de-DE" dirty="0" err="1" smtClean="0"/>
              <a:t>Kindlinger</a:t>
            </a:r>
            <a:r>
              <a:rPr lang="de-DE" dirty="0" smtClean="0"/>
              <a:t>.</a:t>
            </a:r>
            <a:br>
              <a:rPr lang="de-DE" dirty="0" smtClean="0"/>
            </a:br>
            <a:r>
              <a:rPr lang="de-DE" dirty="0" smtClean="0"/>
              <a:t>Unterstützung </a:t>
            </a:r>
            <a:r>
              <a:rPr lang="de-DE" dirty="0"/>
              <a:t>und Beratung: AR Dr. Kerstin </a:t>
            </a:r>
            <a:r>
              <a:rPr lang="de-DE" dirty="0" err="1" smtClean="0"/>
              <a:t>Westerfeld</a:t>
            </a:r>
            <a:r>
              <a:rPr lang="de-DE" dirty="0" smtClean="0"/>
              <a:t>.</a:t>
            </a:r>
            <a:br>
              <a:rPr lang="de-DE" dirty="0" smtClean="0"/>
            </a:br>
            <a:r>
              <a:rPr lang="de-DE" dirty="0" smtClean="0"/>
              <a:t>Studentische </a:t>
            </a:r>
            <a:r>
              <a:rPr lang="de-DE" dirty="0"/>
              <a:t>und wissenschaftliche Hilfskräfte: Korcan Yeşil, Sophie Jakob-Elshoff, Katharina Militzer, Marc Moesch, Niklas Sieger.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de-DE" dirty="0"/>
              <a:t>Produktion und Design der Animationsfilme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de-DE" dirty="0"/>
              <a:t>Produktion: Niklas Hlawatsch. Design: Etienne Heinrich, Benjamin Zurek, Jonas Röck, Johanna Pfeffer. </a:t>
            </a:r>
          </a:p>
          <a:p>
            <a:pPr marL="0" indent="0">
              <a:lnSpc>
                <a:spcPct val="120000"/>
              </a:lnSpc>
              <a:buNone/>
            </a:pP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95389A0-7EEA-46DE-B1CA-8B6DA3BCA0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724150"/>
            <a:ext cx="5181600" cy="4133850"/>
          </a:xfrm>
        </p:spPr>
        <p:txBody>
          <a:bodyPr>
            <a:normAutofit fontScale="40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de-DE" dirty="0">
                <a:cs typeface="Arial" panose="020B0604020202020204" pitchFamily="34" charset="0"/>
              </a:rPr>
              <a:t>Lernen mit Animationsfilmen realer Szenen sozialwissenschaftlicher Unterrichtsfächer: ein digitales Lehr- und Lernangebot zur Professionalisierung angehender Lehrkräfte.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de-DE" dirty="0">
                <a:cs typeface="Arial" panose="020B0604020202020204" pitchFamily="34" charset="0"/>
              </a:rPr>
              <a:t>Im Projekt </a:t>
            </a:r>
            <a:r>
              <a:rPr lang="de-DE" dirty="0" err="1">
                <a:cs typeface="Arial" panose="020B0604020202020204" pitchFamily="34" charset="0"/>
              </a:rPr>
              <a:t>LArS.nrw</a:t>
            </a:r>
            <a:r>
              <a:rPr lang="de-DE" dirty="0">
                <a:cs typeface="Arial" panose="020B0604020202020204" pitchFamily="34" charset="0"/>
              </a:rPr>
              <a:t> hat ein hochschulübergreifendes Team von Fachdidaktiker*innen weitere Comics, Animationsfilme sowie umfangreiche Lehr-/Lernmaterialien für den Einsatz in der Lehrer*</a:t>
            </a:r>
            <a:r>
              <a:rPr lang="de-DE" dirty="0" err="1">
                <a:cs typeface="Arial" panose="020B0604020202020204" pitchFamily="34" charset="0"/>
              </a:rPr>
              <a:t>innenbildung</a:t>
            </a:r>
            <a:r>
              <a:rPr lang="de-DE" dirty="0">
                <a:cs typeface="Arial" panose="020B0604020202020204" pitchFamily="34" charset="0"/>
              </a:rPr>
              <a:t> entwickelt. Alle Materialien stehen frei zugänglich auf </a:t>
            </a:r>
            <a:r>
              <a:rPr lang="de-DE" dirty="0" err="1">
                <a:cs typeface="Arial" panose="020B0604020202020204" pitchFamily="34" charset="0"/>
              </a:rPr>
              <a:t>ORCA.nrw</a:t>
            </a:r>
            <a:r>
              <a:rPr lang="de-DE" dirty="0">
                <a:cs typeface="Arial" panose="020B0604020202020204" pitchFamily="34" charset="0"/>
              </a:rPr>
              <a:t> (Open Resources Campus des Landes Nordrhein-Westfalen) zur Verfügung.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de-DE" dirty="0">
                <a:cs typeface="Arial" panose="020B0604020202020204" pitchFamily="34" charset="0"/>
              </a:rPr>
              <a:t>Dieses Dokument ist lizensiert unter Creative Commons – Attribution-Share-</a:t>
            </a:r>
            <a:r>
              <a:rPr lang="de-DE" dirty="0" err="1">
                <a:cs typeface="Arial" panose="020B0604020202020204" pitchFamily="34" charset="0"/>
              </a:rPr>
              <a:t>Alike</a:t>
            </a:r>
            <a:r>
              <a:rPr lang="de-DE" dirty="0">
                <a:cs typeface="Arial" panose="020B0604020202020204" pitchFamily="34" charset="0"/>
              </a:rPr>
              <a:t> 4.0 International (CC BY-SA 4.0); ausgenommen sind die Logos und die Karikatur</a:t>
            </a:r>
            <a:r>
              <a:rPr lang="de-DE" dirty="0">
                <a:cs typeface="Arial" panose="020B0604020202020204" pitchFamily="34" charset="0"/>
              </a:rPr>
              <a:t>. Bei Verwendung bitte wie folgt angeben: </a:t>
            </a:r>
            <a:r>
              <a:rPr lang="de-DE" smtClean="0">
                <a:cs typeface="Arial" panose="020B0604020202020204" pitchFamily="34" charset="0"/>
              </a:rPr>
              <a:t>„Seminarfolien </a:t>
            </a:r>
            <a:r>
              <a:rPr lang="de-DE" dirty="0">
                <a:cs typeface="Arial" panose="020B0604020202020204" pitchFamily="34" charset="0"/>
              </a:rPr>
              <a:t>, Modul A, Modulteil A4 „Die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de-DE" dirty="0">
                <a:cs typeface="Arial" panose="020B0604020202020204" pitchFamily="34" charset="0"/>
              </a:rPr>
              <a:t>politikdidaktische Perspektive in der Einstiegsphase“ BY LArS.nrw</a:t>
            </a:r>
            <a:endParaRPr lang="de-DE" dirty="0"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endParaRPr lang="de-DE" dirty="0"/>
          </a:p>
        </p:txBody>
      </p:sp>
      <p:pic>
        <p:nvPicPr>
          <p:cNvPr id="5" name="Grafik 4" descr="Logo von LArS.nrw: Roter Schriftzug">
            <a:extLst>
              <a:ext uri="{FF2B5EF4-FFF2-40B4-BE49-F238E27FC236}">
                <a16:creationId xmlns:a16="http://schemas.microsoft.com/office/drawing/2014/main" id="{43C52E9C-84D7-4CD1-B9B9-8FEEB7879F2C}"/>
              </a:ext>
              <a:ext uri="{C183D7F6-B498-43B3-948B-1728B52AA6E4}">
                <adec:decorative xmlns="" xmlns:adec="http://schemas.microsoft.com/office/drawing/2017/decorative" val="0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825625"/>
            <a:ext cx="1752600" cy="755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8">
            <a:extLst>
              <a:ext uri="{FF2B5EF4-FFF2-40B4-BE49-F238E27FC236}">
                <a16:creationId xmlns:a16="http://schemas.microsoft.com/office/drawing/2014/main" id="{530A95E6-03B7-47AF-9A0F-B13ADBB6B4E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7" t="5713" r="51405" b="-1"/>
          <a:stretch/>
        </p:blipFill>
        <p:spPr bwMode="auto">
          <a:xfrm>
            <a:off x="1563732" y="5512526"/>
            <a:ext cx="2005149" cy="839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Grafik 10" descr="C:\Users\MBittner\AppData\Local\Microsoft\Windows\INetCache\Content.Word\tud_logo_cmyk.tif">
            <a:extLst>
              <a:ext uri="{FF2B5EF4-FFF2-40B4-BE49-F238E27FC236}">
                <a16:creationId xmlns:a16="http://schemas.microsoft.com/office/drawing/2014/main" id="{5EE3A582-E65F-4876-9C2A-C2494A131D61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0100" y="5704431"/>
            <a:ext cx="2657475" cy="4270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A7707001-C4C8-4045-896E-1AEA202BAEA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1025" y="5612776"/>
            <a:ext cx="2331720" cy="739037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1025" y="1927353"/>
            <a:ext cx="1571625" cy="552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6178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">
  <a:themeElements>
    <a:clrScheme name="Benutzerdefiniert 2">
      <a:dk1>
        <a:srgbClr val="002B44"/>
      </a:dk1>
      <a:lt1>
        <a:srgbClr val="F5F5F5"/>
      </a:lt1>
      <a:dk2>
        <a:srgbClr val="000000"/>
      </a:dk2>
      <a:lt2>
        <a:srgbClr val="FFFFFF"/>
      </a:lt2>
      <a:accent1>
        <a:srgbClr val="A90D00"/>
      </a:accent1>
      <a:accent2>
        <a:srgbClr val="D63100"/>
      </a:accent2>
      <a:accent3>
        <a:srgbClr val="FF5242"/>
      </a:accent3>
      <a:accent4>
        <a:srgbClr val="86A6BB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enutzerdefiniert 4">
      <a:majorFont>
        <a:latin typeface="Mont Bold"/>
        <a:ea typeface=""/>
        <a:cs typeface=""/>
      </a:majorFont>
      <a:minorFont>
        <a:latin typeface="Mo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485</Words>
  <Application>Microsoft Office PowerPoint</Application>
  <PresentationFormat>Breitbild</PresentationFormat>
  <Paragraphs>25</Paragraphs>
  <Slides>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3" baseType="lpstr">
      <vt:lpstr>Arial</vt:lpstr>
      <vt:lpstr>Calibri</vt:lpstr>
      <vt:lpstr>Mont</vt:lpstr>
      <vt:lpstr>Mont Bold</vt:lpstr>
      <vt:lpstr>Office</vt:lpstr>
      <vt:lpstr>PowerPoint-Präsentation</vt:lpstr>
      <vt:lpstr>Aufgabe 1</vt:lpstr>
      <vt:lpstr>Aufgabe 2</vt:lpstr>
      <vt:lpstr>Aufgabe 3</vt:lpstr>
      <vt:lpstr>Aufgabe 4</vt:lpstr>
      <vt:lpstr>Aufgabe 5</vt:lpstr>
      <vt:lpstr>Aufgabe 6</vt:lpstr>
      <vt:lpstr>Kontaktinformationen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Julia</dc:creator>
  <cp:lastModifiedBy>Simon Filler</cp:lastModifiedBy>
  <cp:revision>24</cp:revision>
  <dcterms:created xsi:type="dcterms:W3CDTF">2022-05-31T08:23:49Z</dcterms:created>
  <dcterms:modified xsi:type="dcterms:W3CDTF">2023-02-10T09:43:56Z</dcterms:modified>
</cp:coreProperties>
</file>